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63" r:id="rId1"/>
  </p:sldMasterIdLst>
  <p:notesMasterIdLst>
    <p:notesMasterId r:id="rId20"/>
  </p:notesMasterIdLst>
  <p:sldIdLst>
    <p:sldId id="257" r:id="rId2"/>
    <p:sldId id="376" r:id="rId3"/>
    <p:sldId id="377" r:id="rId4"/>
    <p:sldId id="379" r:id="rId5"/>
    <p:sldId id="381" r:id="rId6"/>
    <p:sldId id="382" r:id="rId7"/>
    <p:sldId id="378" r:id="rId8"/>
    <p:sldId id="383" r:id="rId9"/>
    <p:sldId id="384" r:id="rId10"/>
    <p:sldId id="385" r:id="rId11"/>
    <p:sldId id="386" r:id="rId12"/>
    <p:sldId id="387" r:id="rId13"/>
    <p:sldId id="391" r:id="rId14"/>
    <p:sldId id="388" r:id="rId15"/>
    <p:sldId id="389" r:id="rId16"/>
    <p:sldId id="380" r:id="rId17"/>
    <p:sldId id="390" r:id="rId18"/>
    <p:sldId id="260" r:id="rId19"/>
  </p:sldIdLst>
  <p:sldSz cx="13004800" cy="97536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600"/>
    <a:srgbClr val="457830"/>
    <a:srgbClr val="118F40"/>
    <a:srgbClr val="009639"/>
    <a:srgbClr val="005F61"/>
    <a:srgbClr val="D0E600"/>
    <a:srgbClr val="E8FF09"/>
    <a:srgbClr val="8FD6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81043" autoAdjust="0"/>
  </p:normalViewPr>
  <p:slideViewPr>
    <p:cSldViewPr snapToGrid="0">
      <p:cViewPr varScale="1">
        <p:scale>
          <a:sx n="93" d="100"/>
          <a:sy n="93" d="100"/>
        </p:scale>
        <p:origin x="2598" y="78"/>
      </p:cViewPr>
      <p:guideLst/>
    </p:cSldViewPr>
  </p:slideViewPr>
  <p:outlineViewPr>
    <p:cViewPr>
      <p:scale>
        <a:sx n="33" d="100"/>
        <a:sy n="33" d="100"/>
      </p:scale>
      <p:origin x="0" y="-5635"/>
    </p:cViewPr>
  </p:outlineViewPr>
  <p:notesTextViewPr>
    <p:cViewPr>
      <p:scale>
        <a:sx n="66" d="100"/>
        <a:sy n="66"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xfrm>
            <a:off x="1143000" y="685800"/>
            <a:ext cx="4572000" cy="3429000"/>
          </a:xfrm>
          <a:prstGeom prst="rect">
            <a:avLst/>
          </a:prstGeom>
        </p:spPr>
        <p:txBody>
          <a:bodyPr/>
          <a:lstStyle/>
          <a:p>
            <a:endParaRPr/>
          </a:p>
        </p:txBody>
      </p:sp>
      <p:sp>
        <p:nvSpPr>
          <p:cNvPr id="137" name="Shape 13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	Soil is one of the most diverse habitats on Earth. It is estimated that up to ¾ of species worldwide are found in soils. So, nowhere in nature are species so densely packed as in soil communities. </a:t>
            </a:r>
            <a:r>
              <a:rPr lang="en-US" sz="1800" dirty="0">
                <a:solidFill>
                  <a:srgbClr val="131314"/>
                </a:solidFill>
                <a:effectLst/>
                <a:latin typeface="Roboto" panose="02000000000000000000" pitchFamily="2" charset="0"/>
                <a:ea typeface="Calibri" panose="020F0502020204030204" pitchFamily="34" charset="0"/>
                <a:cs typeface="Times New Roman" panose="02020603050405020304" pitchFamily="18" charset="0"/>
              </a:rPr>
              <a:t>- all the colorful world – like this thyme plant and dark </a:t>
            </a:r>
            <a:r>
              <a:rPr lang="en-US" sz="1800" dirty="0" err="1">
                <a:solidFill>
                  <a:srgbClr val="131314"/>
                </a:solidFill>
                <a:effectLst/>
                <a:latin typeface="Roboto" panose="02000000000000000000" pitchFamily="2" charset="0"/>
                <a:ea typeface="Calibri" panose="020F0502020204030204" pitchFamily="34" charset="0"/>
                <a:cs typeface="Times New Roman" panose="02020603050405020304" pitchFamily="18" charset="0"/>
              </a:rPr>
              <a:t>spottet</a:t>
            </a:r>
            <a:r>
              <a:rPr lang="en-US" sz="1800" dirty="0">
                <a:solidFill>
                  <a:srgbClr val="131314"/>
                </a:solidFill>
                <a:effectLst/>
                <a:latin typeface="Roboto" panose="02000000000000000000" pitchFamily="2" charset="0"/>
                <a:ea typeface="Calibri" panose="020F0502020204030204" pitchFamily="34" charset="0"/>
                <a:cs typeface="Times New Roman" panose="02020603050405020304" pitchFamily="18" charset="0"/>
              </a:rPr>
              <a:t> large blue- above ground would not exist!</a:t>
            </a:r>
            <a:endParaRPr lang="de-DE" dirty="0"/>
          </a:p>
        </p:txBody>
      </p:sp>
    </p:spTree>
    <p:extLst>
      <p:ext uri="{BB962C8B-B14F-4D97-AF65-F5344CB8AC3E}">
        <p14:creationId xmlns:p14="http://schemas.microsoft.com/office/powerpoint/2010/main" val="2295417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Soil life protection by unsealing! Many sites in urban areas have been sealed for practical reasons. It's cheap, requires little manual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labour</a:t>
            </a:r>
            <a:r>
              <a:rPr lang="en-US" sz="1800" dirty="0">
                <a:effectLst/>
                <a:latin typeface="Calibri" panose="020F0502020204030204" pitchFamily="34" charset="0"/>
                <a:ea typeface="Calibri" panose="020F0502020204030204" pitchFamily="34" charset="0"/>
                <a:cs typeface="Times New Roman" panose="02020603050405020304" pitchFamily="18" charset="0"/>
              </a:rPr>
              <a:t>, so it's quick and easy to establish an asphalt layer - not much knowledge is required.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snowplough</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other machines can easily maintain an asphalt site, it's easy to keep it clean and tidy without organic matter lying around. But it's also a dead place, and in the meantime climate change is forcing us to have a different view of tidy places. Protecting soil life benefits from the urge to eliminate heat islands. What does 40 degrees mean -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calme</a:t>
            </a:r>
            <a:r>
              <a:rPr lang="en-US" sz="1800" dirty="0">
                <a:effectLst/>
                <a:latin typeface="Calibri" panose="020F0502020204030204" pitchFamily="34" charset="0"/>
                <a:ea typeface="Calibri" panose="020F0502020204030204" pitchFamily="34" charset="0"/>
                <a:cs typeface="Times New Roman" panose="02020603050405020304" pitchFamily="18" charset="0"/>
              </a:rPr>
              <a:t> down quickly (fever) at 42 degrees more serious -protein dehydrated – its no longer reversible (boiled egg no longer becomes soft)!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981077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do the animals come from, is there a connection between the unsealed soil and natural soil? Do we have to jump start by topsoil transfer. Lots of collembolas are transported per wind, so we have to think of fresh air corridors where winds transfer soil life!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9123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Our landscape was structured by hedges, trees, streams and watercourses before the land was consolidated. Agricultural plots became larger and larger and landscape features such as old trees, natural fences and hedges were removed. In order to be able to use their tractors, farmers started to restore grassland and fields. Machine </a:t>
            </a:r>
            <a:r>
              <a:rPr lang="en-US" dirty="0" err="1"/>
              <a:t>utilisation</a:t>
            </a:r>
            <a:r>
              <a:rPr lang="en-US" dirty="0"/>
              <a:t> is limited on uneven surfaces. By ploughing up and levelling the area and reseeding, ideal conditions were created for tractor cultivation. On the other hand intensification of agriculture, conversion from 3-cut meadows to 7-cut meadows, multiple </a:t>
            </a:r>
            <a:r>
              <a:rPr lang="en-US" dirty="0" err="1"/>
              <a:t>fertilisation</a:t>
            </a:r>
            <a:r>
              <a:rPr lang="en-US" dirty="0"/>
              <a:t> have led to the loss of species-rich meadows. We need to reverse the negative trend of the last 60 years by trying to integrate biodiversity </a:t>
            </a:r>
            <a:r>
              <a:rPr lang="en-US" dirty="0" err="1"/>
              <a:t>inhancing</a:t>
            </a:r>
            <a:r>
              <a:rPr lang="en-US" dirty="0"/>
              <a:t> elements into not only agricultural practices but also into our cities and villages by thinking in greater scales. For ex. Establishing nature walks… and little biotopes.</a:t>
            </a:r>
            <a:endParaRPr lang="de-DE" dirty="0"/>
          </a:p>
        </p:txBody>
      </p:sp>
    </p:spTree>
    <p:extLst>
      <p:ext uri="{BB962C8B-B14F-4D97-AF65-F5344CB8AC3E}">
        <p14:creationId xmlns:p14="http://schemas.microsoft.com/office/powerpoint/2010/main" val="12551556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dirty="0" err="1"/>
              <a:t>It´s</a:t>
            </a:r>
            <a:r>
              <a:rPr lang="de-DE" dirty="0"/>
              <a:t> </a:t>
            </a:r>
            <a:r>
              <a:rPr lang="de-DE" dirty="0" err="1"/>
              <a:t>important</a:t>
            </a:r>
            <a:r>
              <a:rPr lang="de-DE" dirty="0"/>
              <a:t> </a:t>
            </a:r>
            <a:r>
              <a:rPr lang="de-DE" dirty="0" err="1"/>
              <a:t>that</a:t>
            </a:r>
            <a:r>
              <a:rPr lang="de-DE" dirty="0"/>
              <a:t> plants </a:t>
            </a:r>
            <a:r>
              <a:rPr lang="de-DE" dirty="0" err="1"/>
              <a:t>are</a:t>
            </a:r>
            <a:r>
              <a:rPr lang="de-DE" dirty="0"/>
              <a:t> </a:t>
            </a:r>
            <a:r>
              <a:rPr lang="de-DE" dirty="0" err="1"/>
              <a:t>able</a:t>
            </a:r>
            <a:r>
              <a:rPr lang="de-DE" dirty="0"/>
              <a:t> </a:t>
            </a:r>
            <a:r>
              <a:rPr lang="de-DE" dirty="0" err="1"/>
              <a:t>to</a:t>
            </a:r>
            <a:r>
              <a:rPr lang="de-DE" dirty="0"/>
              <a:t> </a:t>
            </a:r>
            <a:r>
              <a:rPr lang="de-DE" dirty="0" err="1"/>
              <a:t>grow</a:t>
            </a:r>
            <a:r>
              <a:rPr lang="de-DE" dirty="0"/>
              <a:t> </a:t>
            </a:r>
            <a:r>
              <a:rPr lang="de-DE" dirty="0" err="1"/>
              <a:t>through</a:t>
            </a:r>
            <a:r>
              <a:rPr lang="de-DE" dirty="0"/>
              <a:t> </a:t>
            </a:r>
            <a:r>
              <a:rPr lang="de-DE" dirty="0" err="1"/>
              <a:t>the</a:t>
            </a:r>
            <a:r>
              <a:rPr lang="de-DE" dirty="0"/>
              <a:t> </a:t>
            </a:r>
            <a:r>
              <a:rPr lang="de-DE" dirty="0" err="1"/>
              <a:t>paving</a:t>
            </a:r>
            <a:r>
              <a:rPr lang="de-DE" dirty="0"/>
              <a:t> – ist not </a:t>
            </a:r>
            <a:r>
              <a:rPr lang="de-DE" dirty="0" err="1"/>
              <a:t>unsealed</a:t>
            </a:r>
            <a:r>
              <a:rPr lang="de-DE" dirty="0"/>
              <a:t> </a:t>
            </a:r>
            <a:r>
              <a:rPr lang="de-DE" dirty="0" err="1"/>
              <a:t>parking</a:t>
            </a:r>
            <a:r>
              <a:rPr lang="de-DE" dirty="0"/>
              <a:t> lots like a </a:t>
            </a:r>
            <a:r>
              <a:rPr lang="de-DE" dirty="0" err="1"/>
              <a:t>water</a:t>
            </a:r>
            <a:r>
              <a:rPr lang="de-DE" dirty="0"/>
              <a:t> </a:t>
            </a:r>
            <a:r>
              <a:rPr lang="de-DE" dirty="0" err="1"/>
              <a:t>bound</a:t>
            </a:r>
            <a:r>
              <a:rPr lang="de-DE" dirty="0"/>
              <a:t> </a:t>
            </a:r>
            <a:r>
              <a:rPr lang="de-DE" dirty="0" err="1"/>
              <a:t>surface</a:t>
            </a:r>
            <a:r>
              <a:rPr lang="de-DE" dirty="0"/>
              <a:t> </a:t>
            </a:r>
            <a:r>
              <a:rPr lang="de-DE" dirty="0" err="1"/>
              <a:t>layer</a:t>
            </a:r>
            <a:r>
              <a:rPr lang="de-DE" dirty="0"/>
              <a:t> in </a:t>
            </a:r>
            <a:r>
              <a:rPr lang="de-DE" dirty="0" err="1"/>
              <a:t>the</a:t>
            </a:r>
            <a:r>
              <a:rPr lang="de-DE" dirty="0"/>
              <a:t> </a:t>
            </a:r>
            <a:r>
              <a:rPr lang="de-DE" dirty="0" err="1"/>
              <a:t>second</a:t>
            </a:r>
            <a:r>
              <a:rPr lang="de-DE" dirty="0"/>
              <a:t> </a:t>
            </a:r>
            <a:r>
              <a:rPr lang="de-DE" dirty="0" err="1"/>
              <a:t>picture</a:t>
            </a:r>
            <a:r>
              <a:rPr lang="de-DE" dirty="0"/>
              <a:t> . </a:t>
            </a:r>
            <a:r>
              <a:rPr lang="de-DE" dirty="0" err="1"/>
              <a:t>There</a:t>
            </a:r>
            <a:r>
              <a:rPr lang="de-DE" dirty="0"/>
              <a:t> </a:t>
            </a:r>
            <a:r>
              <a:rPr lang="de-DE" dirty="0" err="1"/>
              <a:t>is</a:t>
            </a:r>
            <a:r>
              <a:rPr lang="de-DE" dirty="0"/>
              <a:t> </a:t>
            </a:r>
            <a:r>
              <a:rPr lang="de-DE" dirty="0" err="1"/>
              <a:t>permeability</a:t>
            </a:r>
            <a:r>
              <a:rPr lang="de-DE" dirty="0"/>
              <a:t> </a:t>
            </a:r>
            <a:r>
              <a:rPr lang="de-DE" dirty="0" err="1"/>
              <a:t>given</a:t>
            </a:r>
            <a:r>
              <a:rPr lang="de-DE" dirty="0"/>
              <a:t> </a:t>
            </a:r>
            <a:r>
              <a:rPr lang="de-DE" dirty="0" err="1"/>
              <a:t>vertical</a:t>
            </a:r>
            <a:r>
              <a:rPr lang="de-DE" dirty="0"/>
              <a:t> and horizontal </a:t>
            </a:r>
            <a:r>
              <a:rPr lang="de-DE" dirty="0" err="1"/>
              <a:t>where</a:t>
            </a:r>
            <a:r>
              <a:rPr lang="de-DE" dirty="0"/>
              <a:t> </a:t>
            </a:r>
            <a:r>
              <a:rPr lang="de-DE" dirty="0" err="1"/>
              <a:t>f.e</a:t>
            </a:r>
            <a:r>
              <a:rPr lang="de-DE" dirty="0"/>
              <a:t>. </a:t>
            </a:r>
            <a:r>
              <a:rPr lang="de-DE" dirty="0" err="1"/>
              <a:t>earthworms</a:t>
            </a:r>
            <a:r>
              <a:rPr lang="de-DE" dirty="0"/>
              <a:t> </a:t>
            </a:r>
            <a:r>
              <a:rPr lang="de-DE" dirty="0" err="1"/>
              <a:t>can</a:t>
            </a:r>
            <a:r>
              <a:rPr lang="de-DE" dirty="0"/>
              <a:t> </a:t>
            </a:r>
            <a:r>
              <a:rPr lang="de-DE" dirty="0" err="1"/>
              <a:t>migrate</a:t>
            </a:r>
            <a:r>
              <a:rPr lang="de-DE" dirty="0"/>
              <a:t> </a:t>
            </a:r>
            <a:r>
              <a:rPr lang="de-DE" dirty="0" err="1"/>
              <a:t>from</a:t>
            </a:r>
            <a:r>
              <a:rPr lang="de-DE" dirty="0"/>
              <a:t> </a:t>
            </a:r>
            <a:r>
              <a:rPr lang="de-DE" dirty="0" err="1"/>
              <a:t>the</a:t>
            </a:r>
            <a:r>
              <a:rPr lang="de-DE" dirty="0"/>
              <a:t> </a:t>
            </a:r>
            <a:r>
              <a:rPr lang="de-DE" dirty="0" err="1"/>
              <a:t>meadow</a:t>
            </a:r>
            <a:r>
              <a:rPr lang="de-DE" dirty="0"/>
              <a:t> </a:t>
            </a:r>
            <a:r>
              <a:rPr lang="de-DE" dirty="0" err="1"/>
              <a:t>into</a:t>
            </a:r>
            <a:r>
              <a:rPr lang="de-DE" dirty="0"/>
              <a:t> </a:t>
            </a:r>
            <a:r>
              <a:rPr lang="de-DE" dirty="0" err="1"/>
              <a:t>the</a:t>
            </a:r>
            <a:r>
              <a:rPr lang="de-DE" dirty="0"/>
              <a:t> </a:t>
            </a:r>
            <a:r>
              <a:rPr lang="de-DE" dirty="0" err="1"/>
              <a:t>parking</a:t>
            </a:r>
            <a:r>
              <a:rPr lang="de-DE" dirty="0"/>
              <a:t> </a:t>
            </a:r>
            <a:r>
              <a:rPr lang="de-DE" dirty="0" err="1"/>
              <a:t>area</a:t>
            </a:r>
            <a:r>
              <a:rPr lang="de-DE" dirty="0"/>
              <a:t>.</a:t>
            </a: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You can see some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fotos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the new tidy. We really have to work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ona</a:t>
            </a:r>
            <a:r>
              <a:rPr lang="en-US" sz="1800" dirty="0">
                <a:effectLst/>
                <a:latin typeface="Calibri" panose="020F0502020204030204" pitchFamily="34" charset="0"/>
                <a:ea typeface="Calibri" panose="020F0502020204030204" pitchFamily="34" charset="0"/>
                <a:cs typeface="Times New Roman" panose="02020603050405020304" pitchFamily="18" charset="0"/>
              </a:rPr>
              <a:t> new perspective of peoples ideas of what is nice and tidy and why it is ok to be lazy and not so tidy. nature isn´t neatly arranged, it´s not cleaned up neatly. Soil life requires organic matter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the global hydrological cycle intensifies with global warming, deeper droughts and rewetting will alter, and possibly transform, ecosystems. Soil communities, however, seem more tolerant than plants or animals are to water stress—the main effects, in fact, on soil processes appear to be limited diffusion and the limited supply of resources to soil organisms. Lots of soil species need plants as a source, so why don´t we accept plants growing throw our paving?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p:txBody>
      </p:sp>
    </p:spTree>
    <p:extLst>
      <p:ext uri="{BB962C8B-B14F-4D97-AF65-F5344CB8AC3E}">
        <p14:creationId xmlns:p14="http://schemas.microsoft.com/office/powerpoint/2010/main" val="2179265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1800" dirty="0" err="1">
                <a:effectLst/>
                <a:latin typeface="Calibri" panose="020F0502020204030204" pitchFamily="34" charset="0"/>
                <a:ea typeface="Calibri" panose="020F0502020204030204" pitchFamily="34" charset="0"/>
                <a:cs typeface="Times New Roman" panose="02020603050405020304" pitchFamily="18" charset="0"/>
              </a:rPr>
              <a:t>Encourage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soil</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life</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by</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using</a:t>
            </a:r>
            <a:r>
              <a:rPr lang="de-DE" sz="1800" dirty="0">
                <a:effectLst/>
                <a:latin typeface="Calibri" panose="020F0502020204030204" pitchFamily="34" charset="0"/>
                <a:ea typeface="Calibri" panose="020F0502020204030204" pitchFamily="34" charset="0"/>
                <a:cs typeface="Times New Roman" panose="02020603050405020304" pitchFamily="18" charset="0"/>
              </a:rPr>
              <a:t> plants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that</a:t>
            </a:r>
            <a:r>
              <a:rPr lang="de-DE" sz="1800" dirty="0">
                <a:effectLst/>
                <a:latin typeface="Calibri" panose="020F0502020204030204" pitchFamily="34" charset="0"/>
                <a:ea typeface="Calibri" panose="020F0502020204030204" pitchFamily="34" charset="0"/>
                <a:cs typeface="Times New Roman" panose="02020603050405020304" pitchFamily="18" charset="0"/>
              </a:rPr>
              <a:t>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attract</a:t>
            </a:r>
            <a:r>
              <a:rPr lang="de-DE" sz="1800" dirty="0">
                <a:effectLst/>
                <a:latin typeface="Calibri" panose="020F0502020204030204" pitchFamily="34" charset="0"/>
                <a:ea typeface="Calibri" panose="020F0502020204030204" pitchFamily="34" charset="0"/>
                <a:cs typeface="Times New Roman" panose="02020603050405020304" pitchFamily="18" charset="0"/>
              </a:rPr>
              <a:t> wild </a:t>
            </a:r>
            <a:r>
              <a:rPr lang="de-DE" sz="1800" dirty="0" err="1">
                <a:effectLst/>
                <a:latin typeface="Calibri" panose="020F0502020204030204" pitchFamily="34" charset="0"/>
                <a:ea typeface="Calibri" panose="020F0502020204030204" pitchFamily="34" charset="0"/>
                <a:cs typeface="Times New Roman" panose="02020603050405020304" pitchFamily="18" charset="0"/>
              </a:rPr>
              <a:t>bees</a:t>
            </a:r>
            <a:r>
              <a:rPr lang="de-DE" sz="1800" dirty="0">
                <a:effectLst/>
                <a:latin typeface="Calibri" panose="020F0502020204030204" pitchFamily="34" charset="0"/>
                <a:ea typeface="Calibri" panose="020F0502020204030204" pitchFamily="34" charset="0"/>
                <a:cs typeface="Times New Roman" panose="02020603050405020304" pitchFamily="18" charset="0"/>
              </a:rPr>
              <a:t> and butterflies.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Wildbees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also a lot butterflies,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grashoppers</a:t>
            </a:r>
            <a:r>
              <a:rPr lang="en-US" sz="1800" dirty="0">
                <a:effectLst/>
                <a:latin typeface="Calibri" panose="020F0502020204030204" pitchFamily="34" charset="0"/>
                <a:ea typeface="Calibri" panose="020F0502020204030204" pitchFamily="34" charset="0"/>
                <a:cs typeface="Times New Roman" panose="02020603050405020304" pitchFamily="18" charset="0"/>
              </a:rPr>
              <a:t>, beetles, ants use soils for nesting: the substrate therefor should be loose, lean, sparsely vegetated, sandy, often slightly sloping. So  unpaved paths, ruderal areas, hills, embankments, gravel/sand pits, floodplains, rough grassland are possible habitats for especially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wildbees</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4193380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3646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Most of the archaea known to date are extremophiles, i.e. adapted to the extreme conditions of their biotopes. Many representatives have the ability to live at very high temperatures (hyperthermophiles above 80 °C), very low or very high pH values (acidophiles or alkaliphiles), high salt concentrations (halophiles) or high pressures (</a:t>
            </a:r>
            <a:r>
              <a:rPr lang="en-US" dirty="0" err="1"/>
              <a:t>barophiles</a:t>
            </a:r>
            <a:r>
              <a:rPr lang="en-US" dirty="0"/>
              <a:t>). </a:t>
            </a:r>
            <a:endParaRPr lang="de-DE" dirty="0"/>
          </a:p>
        </p:txBody>
      </p:sp>
    </p:spTree>
    <p:extLst>
      <p:ext uri="{BB962C8B-B14F-4D97-AF65-F5344CB8AC3E}">
        <p14:creationId xmlns:p14="http://schemas.microsoft.com/office/powerpoint/2010/main" val="1483378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Soil biota includes archaea, bacteria, protists, tardigrades, rotifers, nematodes, acari (mites), collembolans (springtails), worms (enchytraeids and earthworms),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macroarthropods</a:t>
            </a:r>
            <a:r>
              <a:rPr lang="en-US" sz="1800" dirty="0">
                <a:effectLst/>
                <a:latin typeface="Calibri" panose="020F0502020204030204" pitchFamily="34" charset="0"/>
                <a:ea typeface="Calibri" panose="020F0502020204030204" pitchFamily="34" charset="0"/>
                <a:cs typeface="Times New Roman" panose="02020603050405020304" pitchFamily="18" charset="0"/>
              </a:rPr>
              <a:t> (e.g. ants, termites, centipedes, millipedes, woodlice, etc.) and burrowing mammals. It also includes plant roots, fungi and lichens. Root exudates attract a variety of organisms that either feed directly on these secretions or graze on the microorganisms concentrated near the roots, giving this busy environment the name ‘rhizosphere’. There are also beetle larvae, flies and butterflies that use the soil as a temporary habitat to reproduce or to spend their early life stages feeding on different live and dead plant materials until they reach their maturity. All of these organisms are involved in creating and maintaining the soil structure and providing essential ecosystem services for humans (such as regulating greenhouse gas emissions or preserving water quality).</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728519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One of the main challenges that soil conservation faces today is the lack of awareness of the ecological importance of soil biodiversity.: why </a:t>
            </a:r>
            <a:r>
              <a:rPr lang="en-US" sz="2200" dirty="0">
                <a:solidFill>
                  <a:srgbClr val="131314"/>
                </a:solidFill>
                <a:effectLst/>
                <a:latin typeface="Roboto" panose="02000000000000000000" pitchFamily="2" charset="0"/>
                <a:ea typeface="Calibri" panose="020F0502020204030204" pitchFamily="34" charset="0"/>
                <a:cs typeface="Times New Roman" panose="02020603050405020304" pitchFamily="18" charset="0"/>
              </a:rPr>
              <a:t>All life and well-being, depends on it.</a:t>
            </a:r>
            <a:endParaRPr lang="de-DE" sz="2200" dirty="0">
              <a:effectLst/>
              <a:latin typeface="Calibri" panose="020F0502020204030204" pitchFamily="34" charset="0"/>
              <a:ea typeface="Calibri" panose="020F0502020204030204" pitchFamily="34" charset="0"/>
              <a:cs typeface="Times New Roman" panose="02020603050405020304" pitchFamily="18" charset="0"/>
            </a:endParaRPr>
          </a:p>
          <a:p>
            <a:pPr indent="449580">
              <a:lnSpc>
                <a:spcPct val="107000"/>
              </a:lnSpc>
              <a:spcAft>
                <a:spcPts val="800"/>
              </a:spcAft>
            </a:pPr>
            <a:r>
              <a:rPr lang="en-US" sz="2200" dirty="0">
                <a:solidFill>
                  <a:srgbClr val="131314"/>
                </a:solidFill>
                <a:effectLst/>
                <a:latin typeface="Roboto" panose="02000000000000000000" pitchFamily="2" charset="0"/>
                <a:ea typeface="Calibri" panose="020F0502020204030204" pitchFamily="34" charset="0"/>
                <a:cs typeface="Times New Roman" panose="02020603050405020304" pitchFamily="18" charset="0"/>
              </a:rPr>
              <a:t> It´s the basis of fertility and </a:t>
            </a:r>
            <a:r>
              <a:rPr lang="en-US" sz="2200" dirty="0" err="1">
                <a:solidFill>
                  <a:srgbClr val="131314"/>
                </a:solidFill>
                <a:effectLst/>
                <a:latin typeface="Roboto" panose="02000000000000000000" pitchFamily="2" charset="0"/>
                <a:ea typeface="Calibri" panose="020F0502020204030204" pitchFamily="34" charset="0"/>
                <a:cs typeface="Times New Roman" panose="02020603050405020304" pitchFamily="18" charset="0"/>
              </a:rPr>
              <a:t>foodgroth</a:t>
            </a:r>
            <a:r>
              <a:rPr lang="en-US" sz="2200" dirty="0">
                <a:solidFill>
                  <a:srgbClr val="131314"/>
                </a:solidFill>
                <a:effectLst/>
                <a:latin typeface="Roboto" panose="02000000000000000000" pitchFamily="2" charset="0"/>
                <a:ea typeface="Calibri" panose="020F0502020204030204" pitchFamily="34" charset="0"/>
                <a:cs typeface="Times New Roman" panose="02020603050405020304" pitchFamily="18" charset="0"/>
              </a:rPr>
              <a:t>, </a:t>
            </a:r>
            <a:endParaRPr lang="de-DE" sz="2200" dirty="0">
              <a:effectLst/>
              <a:latin typeface="Calibri" panose="020F0502020204030204" pitchFamily="34" charset="0"/>
              <a:ea typeface="Calibri" panose="020F0502020204030204" pitchFamily="34" charset="0"/>
              <a:cs typeface="Times New Roman" panose="02020603050405020304" pitchFamily="18" charset="0"/>
            </a:endParaRPr>
          </a:p>
          <a:p>
            <a:pPr marL="7620" indent="449580">
              <a:lnSpc>
                <a:spcPct val="107000"/>
              </a:lnSpc>
              <a:spcAft>
                <a:spcPts val="800"/>
              </a:spcAft>
            </a:pPr>
            <a:r>
              <a:rPr lang="en-US" sz="2200" dirty="0">
                <a:solidFill>
                  <a:srgbClr val="131314"/>
                </a:solidFill>
                <a:effectLst/>
                <a:latin typeface="Roboto" panose="02000000000000000000" pitchFamily="2" charset="0"/>
                <a:ea typeface="Calibri" panose="020F0502020204030204" pitchFamily="34" charset="0"/>
                <a:cs typeface="Times New Roman" panose="02020603050405020304" pitchFamily="18" charset="0"/>
              </a:rPr>
              <a:t>it´s part of the regulation of our planets climate as microbes are really key to the fight against climate </a:t>
            </a:r>
            <a:r>
              <a:rPr lang="en-US" sz="2200" dirty="0" err="1">
                <a:solidFill>
                  <a:srgbClr val="131314"/>
                </a:solidFill>
                <a:effectLst/>
                <a:latin typeface="Roboto" panose="02000000000000000000" pitchFamily="2" charset="0"/>
                <a:ea typeface="Calibri" panose="020F0502020204030204" pitchFamily="34" charset="0"/>
                <a:cs typeface="Times New Roman" panose="02020603050405020304" pitchFamily="18" charset="0"/>
              </a:rPr>
              <a:t>chnge</a:t>
            </a:r>
            <a:endParaRPr lang="de-DE"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17999"/>
              </a:lnSpc>
              <a:spcBef>
                <a:spcPts val="0"/>
              </a:spcBef>
              <a:spcAft>
                <a:spcPts val="0"/>
              </a:spcAft>
              <a:buClrTx/>
              <a:buSzTx/>
              <a:buFontTx/>
              <a:buNone/>
              <a:tabLst/>
              <a:defRPr/>
            </a:pP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2951437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0" i="0" dirty="0">
                <a:solidFill>
                  <a:srgbClr val="374677"/>
                </a:solidFill>
                <a:effectLst/>
                <a:latin typeface="Inter"/>
              </a:rPr>
              <a:t>Invertebrates fulfil central ecological functions as an essential part of the food web between plants and animals in the various ecosystems. Forests, water bodies, fields and grassland are inextricably linked to the presence of invertebrates. They are "eco-service providers" without whom the material and food cycles in our ecosystems would collapse. They ensure that the soil remains fertile and contribute to water purity.</a:t>
            </a:r>
            <a:endParaRPr lang="de-DE" dirty="0"/>
          </a:p>
        </p:txBody>
      </p:sp>
    </p:spTree>
    <p:extLst>
      <p:ext uri="{BB962C8B-B14F-4D97-AF65-F5344CB8AC3E}">
        <p14:creationId xmlns:p14="http://schemas.microsoft.com/office/powerpoint/2010/main" val="2957089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en-US" b="0" i="0" dirty="0">
                <a:solidFill>
                  <a:srgbClr val="374677"/>
                </a:solidFill>
                <a:effectLst/>
                <a:latin typeface="Inter"/>
              </a:rPr>
              <a:t>With their living tubes, they ensure drainage and aeration of the soil and create root channels for plants. Their activity involves what is known as bioturbation, the recycling of organic waste and even the killing of germs. Three life forms can be distinguished: </a:t>
            </a:r>
            <a:r>
              <a:rPr lang="en-US" sz="1800" dirty="0">
                <a:solidFill>
                  <a:srgbClr val="374677"/>
                </a:solidFill>
                <a:effectLst/>
                <a:latin typeface="Arial" panose="020B0604020202020204" pitchFamily="34" charset="0"/>
                <a:ea typeface="Times New Roman" panose="02020603050405020304" pitchFamily="18" charset="0"/>
                <a:cs typeface="Times New Roman" panose="02020603050405020304" pitchFamily="18" charset="0"/>
              </a:rPr>
              <a:t>Deep diggers like the earthworm are large and strong and can create almost vertical burrows up to a depth of two meters.</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Litter forms are small and agile and live close to the soil surface in the organic material of the topsoil.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They</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include</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the</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compost</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worm</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genus</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 </a:t>
            </a:r>
            <a:r>
              <a:rPr lang="de-DE" sz="1800" dirty="0" err="1">
                <a:solidFill>
                  <a:srgbClr val="374677"/>
                </a:solidFill>
                <a:effectLst/>
                <a:latin typeface="Arial" panose="020B0604020202020204" pitchFamily="34" charset="0"/>
                <a:ea typeface="Calibri" panose="020F0502020204030204" pitchFamily="34" charset="0"/>
                <a:cs typeface="Times New Roman" panose="02020603050405020304" pitchFamily="18" charset="0"/>
              </a:rPr>
              <a:t>Eisenia</a:t>
            </a:r>
            <a:r>
              <a:rPr lang="de-DE"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000000"/>
                </a:solidFill>
                <a:effectLst/>
                <a:latin typeface="Calibri" panose="020F0502020204030204" pitchFamily="34" charset="0"/>
                <a:ea typeface="Calibri" panose="020F0502020204030204" pitchFamily="34" charset="0"/>
              </a:rPr>
              <a:t> </a:t>
            </a:r>
            <a:r>
              <a:rPr lang="en-US" sz="1800" dirty="0">
                <a:solidFill>
                  <a:srgbClr val="374677"/>
                </a:solidFill>
                <a:effectLst/>
                <a:latin typeface="Arial" panose="020B0604020202020204" pitchFamily="34" charset="0"/>
                <a:ea typeface="Calibri" panose="020F0502020204030204" pitchFamily="34" charset="0"/>
                <a:cs typeface="Times New Roman" panose="02020603050405020304" pitchFamily="18" charset="0"/>
              </a:rPr>
              <a:t>Mineral soil forms are sluggish and have a translucent pale color throughout their entire body, as they rarely come to the surface.</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350097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(Deep burrowers provide ventilation and are important for the water balance (Fig.). </a:t>
            </a:r>
          </a:p>
          <a:p>
            <a:endParaRPr lang="de-DE" dirty="0"/>
          </a:p>
        </p:txBody>
      </p:sp>
    </p:spTree>
    <p:extLst>
      <p:ext uri="{BB962C8B-B14F-4D97-AF65-F5344CB8AC3E}">
        <p14:creationId xmlns:p14="http://schemas.microsoft.com/office/powerpoint/2010/main" val="252557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Between 10,000 and over 100,000 individuals live in the top 30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centimetres</a:t>
            </a:r>
            <a:r>
              <a:rPr lang="en-US" sz="1800" dirty="0">
                <a:effectLst/>
                <a:latin typeface="Calibri" panose="020F0502020204030204" pitchFamily="34" charset="0"/>
                <a:ea typeface="Calibri" panose="020F0502020204030204" pitchFamily="34" charset="0"/>
                <a:cs typeface="Times New Roman" panose="02020603050405020304" pitchFamily="18" charset="0"/>
              </a:rPr>
              <a:t> of one square meter of forest soil in temperate latitudes. This makes them the second most numerous group of animals in the soil after mites. </a:t>
            </a:r>
            <a:r>
              <a:rPr lang="en-US" dirty="0"/>
              <a:t>Several species are known to be able to absorb and immobilize heavy metals from the soil. These abilities, among others, make collembolans important initial colonizers and </a:t>
            </a:r>
            <a:r>
              <a:rPr lang="en-US" dirty="0" err="1"/>
              <a:t>recolonizers</a:t>
            </a:r>
            <a:r>
              <a:rPr lang="en-US" dirty="0"/>
              <a:t> of disturbed or contaminated soils, such as flooded floodplain soils[19] or spoil heaps[20].</a:t>
            </a:r>
            <a:endParaRPr lang="de-DE" dirty="0"/>
          </a:p>
        </p:txBody>
      </p:sp>
    </p:spTree>
    <p:extLst>
      <p:ext uri="{BB962C8B-B14F-4D97-AF65-F5344CB8AC3E}">
        <p14:creationId xmlns:p14="http://schemas.microsoft.com/office/powerpoint/2010/main" val="2118110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800" dirty="0" err="1"/>
              <a:t>They</a:t>
            </a:r>
            <a:r>
              <a:rPr lang="de-DE" sz="800" dirty="0"/>
              <a:t> bring </a:t>
            </a:r>
            <a:r>
              <a:rPr lang="de-DE" sz="800" dirty="0" err="1"/>
              <a:t>us</a:t>
            </a:r>
            <a:r>
              <a:rPr lang="de-DE" sz="800" dirty="0"/>
              <a:t> </a:t>
            </a:r>
            <a:r>
              <a:rPr lang="de-DE" sz="800" dirty="0" err="1"/>
              <a:t>cheese</a:t>
            </a:r>
            <a:r>
              <a:rPr lang="de-DE" sz="800" dirty="0"/>
              <a:t>, </a:t>
            </a:r>
            <a:r>
              <a:rPr lang="de-DE" sz="800" dirty="0" err="1"/>
              <a:t>wine</a:t>
            </a:r>
            <a:r>
              <a:rPr lang="de-DE" sz="800" dirty="0"/>
              <a:t> and </a:t>
            </a:r>
            <a:r>
              <a:rPr lang="de-DE" sz="800" dirty="0" err="1"/>
              <a:t>beer</a:t>
            </a:r>
            <a:r>
              <a:rPr lang="de-DE" sz="800" dirty="0"/>
              <a:t> but not </a:t>
            </a:r>
            <a:r>
              <a:rPr lang="de-DE" sz="800" dirty="0" err="1"/>
              <a:t>only</a:t>
            </a:r>
            <a:r>
              <a:rPr lang="de-DE" sz="800" dirty="0"/>
              <a:t> </a:t>
            </a:r>
            <a:r>
              <a:rPr lang="de-DE" sz="800" dirty="0" err="1"/>
              <a:t>that</a:t>
            </a:r>
            <a:r>
              <a:rPr lang="de-DE" sz="800" dirty="0"/>
              <a:t> </a:t>
            </a:r>
            <a:r>
              <a:rPr lang="de-DE" sz="800" dirty="0" err="1"/>
              <a:t>they</a:t>
            </a:r>
            <a:r>
              <a:rPr lang="de-DE" sz="800" dirty="0"/>
              <a:t> </a:t>
            </a:r>
            <a:r>
              <a:rPr lang="de-DE" sz="800" dirty="0" err="1"/>
              <a:t>are</a:t>
            </a:r>
            <a:r>
              <a:rPr lang="de-DE" sz="800" dirty="0"/>
              <a:t> </a:t>
            </a:r>
            <a:r>
              <a:rPr lang="de-DE" sz="800" dirty="0" err="1"/>
              <a:t>ancient</a:t>
            </a:r>
            <a:r>
              <a:rPr lang="de-DE" sz="800" dirty="0"/>
              <a:t> </a:t>
            </a:r>
            <a:r>
              <a:rPr lang="de-DE" sz="800" dirty="0" err="1"/>
              <a:t>species</a:t>
            </a:r>
            <a:r>
              <a:rPr lang="de-DE" sz="800" dirty="0"/>
              <a:t> </a:t>
            </a:r>
            <a:r>
              <a:rPr lang="de-DE" sz="800" dirty="0" err="1"/>
              <a:t>that</a:t>
            </a:r>
            <a:r>
              <a:rPr lang="de-DE" sz="800" dirty="0"/>
              <a:t> </a:t>
            </a:r>
            <a:r>
              <a:rPr lang="de-DE" sz="800" dirty="0" err="1"/>
              <a:t>covered</a:t>
            </a:r>
            <a:r>
              <a:rPr lang="de-DE" sz="800" dirty="0"/>
              <a:t> </a:t>
            </a:r>
            <a:r>
              <a:rPr lang="de-DE" sz="800" dirty="0" err="1"/>
              <a:t>the</a:t>
            </a:r>
            <a:r>
              <a:rPr lang="de-DE" sz="800" dirty="0"/>
              <a:t> </a:t>
            </a:r>
            <a:r>
              <a:rPr lang="de-DE" sz="800" dirty="0" err="1"/>
              <a:t>earth</a:t>
            </a:r>
            <a:r>
              <a:rPr lang="de-DE" sz="800" dirty="0"/>
              <a:t> </a:t>
            </a:r>
            <a:r>
              <a:rPr lang="de-DE" sz="800" dirty="0" err="1"/>
              <a:t>before</a:t>
            </a:r>
            <a:r>
              <a:rPr lang="de-DE" sz="800" dirty="0"/>
              <a:t> plants </a:t>
            </a:r>
            <a:r>
              <a:rPr lang="de-DE" sz="800" dirty="0" err="1"/>
              <a:t>came</a:t>
            </a:r>
            <a:r>
              <a:rPr lang="de-DE" sz="800" dirty="0"/>
              <a:t> out </a:t>
            </a:r>
            <a:r>
              <a:rPr lang="de-DE" sz="800" dirty="0" err="1"/>
              <a:t>of</a:t>
            </a:r>
            <a:r>
              <a:rPr lang="de-DE" sz="800" dirty="0"/>
              <a:t> </a:t>
            </a:r>
            <a:r>
              <a:rPr lang="de-DE" sz="800" dirty="0" err="1"/>
              <a:t>the</a:t>
            </a:r>
            <a:r>
              <a:rPr lang="de-DE" sz="800" dirty="0"/>
              <a:t> </a:t>
            </a:r>
            <a:r>
              <a:rPr lang="de-DE" sz="800" dirty="0" err="1"/>
              <a:t>water</a:t>
            </a:r>
            <a:r>
              <a:rPr lang="de-DE" sz="800" dirty="0"/>
              <a:t>.</a:t>
            </a:r>
          </a:p>
          <a:p>
            <a:r>
              <a:rPr lang="de-DE" sz="800" dirty="0"/>
              <a:t>The </a:t>
            </a:r>
            <a:r>
              <a:rPr lang="de-DE" sz="800" dirty="0" err="1"/>
              <a:t>interaction</a:t>
            </a:r>
            <a:r>
              <a:rPr lang="de-DE" sz="800" dirty="0"/>
              <a:t> </a:t>
            </a:r>
            <a:r>
              <a:rPr lang="de-DE" sz="800" dirty="0" err="1"/>
              <a:t>between</a:t>
            </a:r>
            <a:r>
              <a:rPr lang="de-DE" sz="800" dirty="0"/>
              <a:t> plants and </a:t>
            </a:r>
            <a:r>
              <a:rPr lang="de-DE" sz="800" dirty="0" err="1"/>
              <a:t>funghi</a:t>
            </a:r>
            <a:r>
              <a:rPr lang="de-DE" sz="800" dirty="0"/>
              <a:t> </a:t>
            </a:r>
            <a:r>
              <a:rPr lang="de-DE" sz="800" dirty="0" err="1"/>
              <a:t>is</a:t>
            </a:r>
            <a:r>
              <a:rPr lang="de-DE" sz="800" dirty="0"/>
              <a:t> </a:t>
            </a:r>
            <a:r>
              <a:rPr lang="de-DE" sz="800" dirty="0" err="1"/>
              <a:t>therefore</a:t>
            </a:r>
            <a:r>
              <a:rPr lang="de-DE" sz="800" dirty="0"/>
              <a:t> </a:t>
            </a:r>
            <a:r>
              <a:rPr lang="de-DE" sz="800" dirty="0" err="1"/>
              <a:t>as</a:t>
            </a:r>
            <a:r>
              <a:rPr lang="de-DE" sz="800" dirty="0"/>
              <a:t> </a:t>
            </a:r>
            <a:r>
              <a:rPr lang="de-DE" sz="800" dirty="0" err="1"/>
              <a:t>old</a:t>
            </a:r>
            <a:r>
              <a:rPr lang="de-DE" sz="800" dirty="0"/>
              <a:t> </a:t>
            </a:r>
            <a:r>
              <a:rPr lang="de-DE" sz="800" dirty="0" err="1"/>
              <a:t>as</a:t>
            </a:r>
            <a:r>
              <a:rPr lang="de-DE" sz="800" dirty="0"/>
              <a:t> plants </a:t>
            </a:r>
            <a:r>
              <a:rPr lang="de-DE" sz="800" dirty="0" err="1"/>
              <a:t>itself</a:t>
            </a:r>
            <a:r>
              <a:rPr lang="de-DE" sz="800" dirty="0"/>
              <a:t>. </a:t>
            </a:r>
          </a:p>
          <a:p>
            <a:r>
              <a:rPr lang="de-DE" sz="800" dirty="0" err="1"/>
              <a:t>Grow</a:t>
            </a:r>
            <a:r>
              <a:rPr lang="de-DE" sz="800" dirty="0"/>
              <a:t> </a:t>
            </a:r>
            <a:r>
              <a:rPr lang="de-DE" sz="800" dirty="0" err="1"/>
              <a:t>into</a:t>
            </a:r>
            <a:r>
              <a:rPr lang="de-DE" sz="800" dirty="0"/>
              <a:t> </a:t>
            </a:r>
            <a:r>
              <a:rPr lang="de-DE" sz="800" dirty="0" err="1"/>
              <a:t>huge</a:t>
            </a:r>
            <a:r>
              <a:rPr lang="de-DE" sz="800" dirty="0"/>
              <a:t> </a:t>
            </a:r>
            <a:r>
              <a:rPr lang="de-DE" sz="800" dirty="0" err="1"/>
              <a:t>networks</a:t>
            </a:r>
            <a:r>
              <a:rPr lang="de-DE" sz="800" dirty="0"/>
              <a:t>, a </a:t>
            </a:r>
            <a:r>
              <a:rPr lang="de-DE" sz="800" dirty="0" err="1"/>
              <a:t>fungus</a:t>
            </a:r>
            <a:r>
              <a:rPr lang="de-DE" sz="800" dirty="0"/>
              <a:t> in US </a:t>
            </a:r>
            <a:r>
              <a:rPr lang="de-DE" sz="800" dirty="0" err="1"/>
              <a:t>is</a:t>
            </a:r>
            <a:r>
              <a:rPr lang="de-DE" sz="800" dirty="0"/>
              <a:t> </a:t>
            </a:r>
            <a:r>
              <a:rPr lang="de-DE" sz="800" dirty="0" err="1"/>
              <a:t>documented</a:t>
            </a:r>
            <a:r>
              <a:rPr lang="de-DE" sz="800" dirty="0"/>
              <a:t> </a:t>
            </a:r>
            <a:r>
              <a:rPr lang="de-DE" sz="800" dirty="0" err="1"/>
              <a:t>to</a:t>
            </a:r>
            <a:r>
              <a:rPr lang="de-DE" sz="800" dirty="0"/>
              <a:t> </a:t>
            </a:r>
            <a:r>
              <a:rPr lang="de-DE" sz="800" dirty="0" err="1"/>
              <a:t>grow</a:t>
            </a:r>
            <a:r>
              <a:rPr lang="de-DE" sz="800" dirty="0"/>
              <a:t> </a:t>
            </a:r>
            <a:r>
              <a:rPr lang="de-DE" sz="800" dirty="0" err="1"/>
              <a:t>since</a:t>
            </a:r>
            <a:r>
              <a:rPr lang="de-DE" sz="800" dirty="0"/>
              <a:t> 1500 </a:t>
            </a:r>
            <a:r>
              <a:rPr lang="de-DE" sz="800" dirty="0" err="1"/>
              <a:t>years</a:t>
            </a:r>
            <a:r>
              <a:rPr lang="de-DE" sz="800" dirty="0"/>
              <a:t> and </a:t>
            </a:r>
            <a:r>
              <a:rPr lang="de-DE" sz="800" dirty="0" err="1"/>
              <a:t>now</a:t>
            </a:r>
            <a:r>
              <a:rPr lang="de-DE" sz="800" dirty="0"/>
              <a:t> </a:t>
            </a:r>
            <a:r>
              <a:rPr lang="de-DE" sz="800" dirty="0" err="1"/>
              <a:t>weighs</a:t>
            </a:r>
            <a:r>
              <a:rPr lang="de-DE" sz="800" dirty="0"/>
              <a:t> 10 </a:t>
            </a:r>
            <a:r>
              <a:rPr lang="de-DE" sz="800" dirty="0" err="1"/>
              <a:t>tons</a:t>
            </a:r>
            <a:r>
              <a:rPr lang="de-DE" sz="800" dirty="0"/>
              <a:t> and </a:t>
            </a:r>
            <a:r>
              <a:rPr lang="de-DE" sz="800" dirty="0" err="1"/>
              <a:t>covers</a:t>
            </a:r>
            <a:r>
              <a:rPr lang="de-DE" sz="800" dirty="0"/>
              <a:t> </a:t>
            </a:r>
            <a:r>
              <a:rPr lang="de-DE" sz="800" dirty="0" err="1"/>
              <a:t>thousands</a:t>
            </a:r>
            <a:r>
              <a:rPr lang="de-DE" sz="800" dirty="0"/>
              <a:t> </a:t>
            </a:r>
            <a:r>
              <a:rPr lang="de-DE" sz="800" dirty="0" err="1"/>
              <a:t>of</a:t>
            </a:r>
            <a:r>
              <a:rPr lang="de-DE" sz="800" dirty="0"/>
              <a:t> </a:t>
            </a:r>
            <a:r>
              <a:rPr lang="de-DE" sz="800" dirty="0" err="1"/>
              <a:t>square</a:t>
            </a:r>
            <a:r>
              <a:rPr lang="de-DE" sz="800" dirty="0"/>
              <a:t> </a:t>
            </a:r>
            <a:r>
              <a:rPr lang="de-DE" sz="800" dirty="0" err="1"/>
              <a:t>meters</a:t>
            </a:r>
            <a:r>
              <a:rPr lang="de-DE" sz="800" dirty="0"/>
              <a:t>. </a:t>
            </a:r>
            <a:r>
              <a:rPr lang="en-US" sz="800" dirty="0"/>
              <a:t>The older the soil, the more mycorrhiza, </a:t>
            </a:r>
            <a:endParaRPr lang="de-DE" sz="800" dirty="0"/>
          </a:p>
        </p:txBody>
      </p:sp>
    </p:spTree>
    <p:extLst>
      <p:ext uri="{BB962C8B-B14F-4D97-AF65-F5344CB8AC3E}">
        <p14:creationId xmlns:p14="http://schemas.microsoft.com/office/powerpoint/2010/main" val="11319793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sp>
        <p:nvSpPr>
          <p:cNvPr id="3" name="Bildplatzhalter 2"/>
          <p:cNvSpPr>
            <a:spLocks noGrp="1"/>
          </p:cNvSpPr>
          <p:nvPr>
            <p:ph type="pic" sz="quarter" idx="10"/>
          </p:nvPr>
        </p:nvSpPr>
        <p:spPr>
          <a:xfrm>
            <a:off x="0" y="1698625"/>
            <a:ext cx="11138053" cy="8051800"/>
          </a:xfrm>
        </p:spPr>
        <p:txBody>
          <a:bodyPr/>
          <a:lstStyle/>
          <a:p>
            <a:endParaRPr lang="de-DE"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31429" y="524641"/>
            <a:ext cx="6230775" cy="921610"/>
          </a:xfrm>
          <a:prstGeom prst="rect">
            <a:avLst/>
          </a:prstGeom>
        </p:spPr>
      </p:pic>
      <p:sp>
        <p:nvSpPr>
          <p:cNvPr id="8" name="Textplatzhalter 4"/>
          <p:cNvSpPr>
            <a:spLocks noGrp="1"/>
          </p:cNvSpPr>
          <p:nvPr>
            <p:ph type="body" sz="quarter" idx="11"/>
          </p:nvPr>
        </p:nvSpPr>
        <p:spPr>
          <a:xfrm>
            <a:off x="672500" y="6654800"/>
            <a:ext cx="8537652" cy="473113"/>
          </a:xfrm>
        </p:spPr>
        <p:txBody>
          <a:bodyPr>
            <a:noAutofit/>
          </a:bodyPr>
          <a:lstStyle>
            <a:lvl1pPr marL="0" indent="0">
              <a:buNone/>
              <a:defRPr sz="2400" cap="all" baseline="0">
                <a:solidFill>
                  <a:srgbClr val="D0E600"/>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de-DE" dirty="0"/>
              <a:t>Formatvorlagen des Textmasters bearbeiten</a:t>
            </a:r>
          </a:p>
        </p:txBody>
      </p:sp>
      <p:sp>
        <p:nvSpPr>
          <p:cNvPr id="9" name="Textplatzhalter 9"/>
          <p:cNvSpPr>
            <a:spLocks noGrp="1"/>
          </p:cNvSpPr>
          <p:nvPr>
            <p:ph type="body" sz="quarter" idx="12"/>
          </p:nvPr>
        </p:nvSpPr>
        <p:spPr>
          <a:xfrm>
            <a:off x="672577" y="7160964"/>
            <a:ext cx="8537575" cy="1454150"/>
          </a:xfrm>
        </p:spPr>
        <p:txBody>
          <a:bodyPr>
            <a:normAutofit/>
          </a:bodyPr>
          <a:lstStyle>
            <a:lvl1pPr marL="0" indent="0">
              <a:buNone/>
              <a:defRPr sz="4400">
                <a:solidFill>
                  <a:schemeClr val="bg1"/>
                </a:solidFill>
                <a:latin typeface="Arial" panose="020B0604020202020204" pitchFamily="34" charset="0"/>
                <a:cs typeface="Arial" panose="020B0604020202020204" pitchFamily="34" charset="0"/>
              </a:defRPr>
            </a:lvl1pPr>
          </a:lstStyle>
          <a:p>
            <a:pPr lvl="0"/>
            <a:r>
              <a:rPr lang="de-DE" dirty="0"/>
              <a:t>Formatvorlagen des Textmasters bearbeiten</a:t>
            </a:r>
          </a:p>
        </p:txBody>
      </p:sp>
    </p:spTree>
    <p:extLst>
      <p:ext uri="{BB962C8B-B14F-4D97-AF65-F5344CB8AC3E}">
        <p14:creationId xmlns:p14="http://schemas.microsoft.com/office/powerpoint/2010/main" val="289244899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berschrift und Text">
    <p:spTree>
      <p:nvGrpSpPr>
        <p:cNvPr id="1" name=""/>
        <p:cNvGrpSpPr/>
        <p:nvPr/>
      </p:nvGrpSpPr>
      <p:grpSpPr>
        <a:xfrm>
          <a:off x="0" y="0"/>
          <a:ext cx="0" cy="0"/>
          <a:chOff x="0" y="0"/>
          <a:chExt cx="0" cy="0"/>
        </a:xfrm>
      </p:grpSpPr>
      <p:sp>
        <p:nvSpPr>
          <p:cNvPr id="6" name="Textfeld 5"/>
          <p:cNvSpPr txBox="1"/>
          <p:nvPr userDrawn="1"/>
        </p:nvSpPr>
        <p:spPr>
          <a:xfrm>
            <a:off x="894080" y="9119936"/>
            <a:ext cx="11570635" cy="430887"/>
          </a:xfrm>
          <a:prstGeom prst="rect">
            <a:avLst/>
          </a:prstGeom>
          <a:noFill/>
        </p:spPr>
        <p:txBody>
          <a:bodyPr wrap="square" rtlCol="0">
            <a:spAutoFit/>
          </a:bodyPr>
          <a:lstStyle/>
          <a:p>
            <a:r>
              <a:rPr lang="de-DE" sz="1100" dirty="0">
                <a:solidFill>
                  <a:schemeClr val="tx1">
                    <a:lumMod val="85000"/>
                    <a:lumOff val="15000"/>
                  </a:schemeClr>
                </a:solidFill>
                <a:latin typeface="Arial" panose="020B0604020202020204" pitchFamily="34" charset="0"/>
                <a:cs typeface="Arial" panose="020B0604020202020204" pitchFamily="34" charset="0"/>
              </a:rPr>
              <a:t>Bayerische Akademie für Naturschutz und Landschaftspflege (ANL)</a:t>
            </a:r>
          </a:p>
          <a:p>
            <a:r>
              <a:rPr lang="de-DE" sz="1100" dirty="0">
                <a:solidFill>
                  <a:srgbClr val="009639"/>
                </a:solidFill>
                <a:latin typeface="Arial" panose="020B0604020202020204" pitchFamily="34" charset="0"/>
                <a:cs typeface="Arial" panose="020B0604020202020204" pitchFamily="34" charset="0"/>
              </a:rPr>
              <a:t>www.anl.bayern.de</a:t>
            </a:r>
          </a:p>
        </p:txBody>
      </p:sp>
      <p:sp>
        <p:nvSpPr>
          <p:cNvPr id="8" name="Textplatzhalter 7"/>
          <p:cNvSpPr>
            <a:spLocks noGrp="1"/>
          </p:cNvSpPr>
          <p:nvPr>
            <p:ph type="body" sz="quarter" idx="10"/>
          </p:nvPr>
        </p:nvSpPr>
        <p:spPr>
          <a:xfrm>
            <a:off x="894080" y="496009"/>
            <a:ext cx="10993120" cy="1332791"/>
          </a:xfrm>
        </p:spPr>
        <p:txBody>
          <a:bodyPr>
            <a:normAutofit/>
          </a:bodyPr>
          <a:lstStyle>
            <a:lvl1pPr marL="0" indent="0">
              <a:buNone/>
              <a:defRPr sz="3600">
                <a:solidFill>
                  <a:srgbClr val="009639"/>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Formatvorlagen des Textmasters bearbeiten</a:t>
            </a:r>
          </a:p>
        </p:txBody>
      </p:sp>
      <p:sp>
        <p:nvSpPr>
          <p:cNvPr id="10" name="Textplatzhalter 9"/>
          <p:cNvSpPr>
            <a:spLocks noGrp="1"/>
          </p:cNvSpPr>
          <p:nvPr>
            <p:ph type="body" sz="quarter" idx="11"/>
          </p:nvPr>
        </p:nvSpPr>
        <p:spPr>
          <a:xfrm>
            <a:off x="894080" y="1949450"/>
            <a:ext cx="10993120" cy="55308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15730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Überschrift und Bild">
    <p:spTree>
      <p:nvGrpSpPr>
        <p:cNvPr id="1" name=""/>
        <p:cNvGrpSpPr/>
        <p:nvPr/>
      </p:nvGrpSpPr>
      <p:grpSpPr>
        <a:xfrm>
          <a:off x="0" y="0"/>
          <a:ext cx="0" cy="0"/>
          <a:chOff x="0" y="0"/>
          <a:chExt cx="0" cy="0"/>
        </a:xfrm>
      </p:grpSpPr>
      <p:sp>
        <p:nvSpPr>
          <p:cNvPr id="8" name="Bildplatzhalter 7"/>
          <p:cNvSpPr>
            <a:spLocks noGrp="1"/>
          </p:cNvSpPr>
          <p:nvPr>
            <p:ph type="pic" sz="quarter" idx="11"/>
          </p:nvPr>
        </p:nvSpPr>
        <p:spPr>
          <a:xfrm>
            <a:off x="0" y="2060575"/>
            <a:ext cx="13004800" cy="6946947"/>
          </a:xfrm>
        </p:spPr>
        <p:txBody>
          <a:bodyPr/>
          <a:lstStyle/>
          <a:p>
            <a:endParaRPr lang="de-DE"/>
          </a:p>
        </p:txBody>
      </p:sp>
      <p:sp>
        <p:nvSpPr>
          <p:cNvPr id="10" name="Textfeld 9"/>
          <p:cNvSpPr txBox="1"/>
          <p:nvPr userDrawn="1"/>
        </p:nvSpPr>
        <p:spPr>
          <a:xfrm>
            <a:off x="894080" y="9119936"/>
            <a:ext cx="11570635" cy="430887"/>
          </a:xfrm>
          <a:prstGeom prst="rect">
            <a:avLst/>
          </a:prstGeom>
          <a:noFill/>
        </p:spPr>
        <p:txBody>
          <a:bodyPr wrap="square" rtlCol="0">
            <a:spAutoFit/>
          </a:bodyPr>
          <a:lstStyle/>
          <a:p>
            <a:r>
              <a:rPr lang="de-DE" sz="1100" dirty="0">
                <a:solidFill>
                  <a:schemeClr val="tx1">
                    <a:lumMod val="85000"/>
                    <a:lumOff val="15000"/>
                  </a:schemeClr>
                </a:solidFill>
                <a:latin typeface="Arial" panose="020B0604020202020204" pitchFamily="34" charset="0"/>
                <a:cs typeface="Arial" panose="020B0604020202020204" pitchFamily="34" charset="0"/>
              </a:rPr>
              <a:t>Bayerische Akademie für Naturschutz und Landschaftspflege (ANL)</a:t>
            </a:r>
          </a:p>
          <a:p>
            <a:r>
              <a:rPr lang="de-DE" sz="1100" dirty="0">
                <a:solidFill>
                  <a:srgbClr val="009639"/>
                </a:solidFill>
                <a:latin typeface="Arial" panose="020B0604020202020204" pitchFamily="34" charset="0"/>
                <a:cs typeface="Arial" panose="020B0604020202020204" pitchFamily="34" charset="0"/>
              </a:rPr>
              <a:t>www.anl.bayern.de</a:t>
            </a:r>
          </a:p>
        </p:txBody>
      </p:sp>
      <p:sp>
        <p:nvSpPr>
          <p:cNvPr id="11" name="Textplatzhalter 7"/>
          <p:cNvSpPr>
            <a:spLocks noGrp="1"/>
          </p:cNvSpPr>
          <p:nvPr>
            <p:ph type="body" sz="quarter" idx="10"/>
          </p:nvPr>
        </p:nvSpPr>
        <p:spPr>
          <a:xfrm>
            <a:off x="894080" y="496009"/>
            <a:ext cx="10993120" cy="1332791"/>
          </a:xfrm>
        </p:spPr>
        <p:txBody>
          <a:bodyPr>
            <a:normAutofit/>
          </a:bodyPr>
          <a:lstStyle>
            <a:lvl1pPr marL="0" indent="0">
              <a:buNone/>
              <a:defRPr sz="3600">
                <a:solidFill>
                  <a:srgbClr val="009639"/>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Formatvorlagen des Textmasters bearbeiten</a:t>
            </a:r>
          </a:p>
        </p:txBody>
      </p:sp>
    </p:spTree>
    <p:extLst>
      <p:ext uri="{BB962C8B-B14F-4D97-AF65-F5344CB8AC3E}">
        <p14:creationId xmlns:p14="http://schemas.microsoft.com/office/powerpoint/2010/main" val="410873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nksagung Mitarbeiterkontaktdaten">
    <p:spTree>
      <p:nvGrpSpPr>
        <p:cNvPr id="1" name=""/>
        <p:cNvGrpSpPr/>
        <p:nvPr/>
      </p:nvGrpSpPr>
      <p:grpSpPr>
        <a:xfrm>
          <a:off x="0" y="0"/>
          <a:ext cx="0" cy="0"/>
          <a:chOff x="0" y="0"/>
          <a:chExt cx="0" cy="0"/>
        </a:xfrm>
      </p:grpSpPr>
      <p:sp>
        <p:nvSpPr>
          <p:cNvPr id="6" name="Textfeld 5"/>
          <p:cNvSpPr txBox="1"/>
          <p:nvPr userDrawn="1"/>
        </p:nvSpPr>
        <p:spPr>
          <a:xfrm>
            <a:off x="2141621" y="2442412"/>
            <a:ext cx="8831179" cy="2308324"/>
          </a:xfrm>
          <a:prstGeom prst="rect">
            <a:avLst/>
          </a:prstGeom>
          <a:noFill/>
        </p:spPr>
        <p:txBody>
          <a:bodyPr wrap="square" rtlCol="0">
            <a:spAutoFit/>
          </a:bodyPr>
          <a:lstStyle/>
          <a:p>
            <a:pPr algn="ctr"/>
            <a:r>
              <a:rPr lang="de-DE" sz="7200" dirty="0">
                <a:solidFill>
                  <a:srgbClr val="009639"/>
                </a:solidFill>
                <a:latin typeface="Arial" panose="020B0604020202020204" pitchFamily="34" charset="0"/>
                <a:cs typeface="Arial" panose="020B0604020202020204" pitchFamily="34" charset="0"/>
              </a:rPr>
              <a:t>Vielen Dank für Ihre Aufmerksamkeit.</a:t>
            </a:r>
          </a:p>
        </p:txBody>
      </p:sp>
      <p:sp>
        <p:nvSpPr>
          <p:cNvPr id="7" name="Textfeld 6"/>
          <p:cNvSpPr txBox="1"/>
          <p:nvPr userDrawn="1"/>
        </p:nvSpPr>
        <p:spPr>
          <a:xfrm>
            <a:off x="894080" y="9119936"/>
            <a:ext cx="11570635" cy="430887"/>
          </a:xfrm>
          <a:prstGeom prst="rect">
            <a:avLst/>
          </a:prstGeom>
          <a:noFill/>
        </p:spPr>
        <p:txBody>
          <a:bodyPr wrap="square" rtlCol="0">
            <a:spAutoFit/>
          </a:bodyPr>
          <a:lstStyle/>
          <a:p>
            <a:r>
              <a:rPr lang="de-DE" sz="1100" dirty="0">
                <a:solidFill>
                  <a:schemeClr val="tx1">
                    <a:lumMod val="85000"/>
                    <a:lumOff val="15000"/>
                  </a:schemeClr>
                </a:solidFill>
                <a:latin typeface="Arial" panose="020B0604020202020204" pitchFamily="34" charset="0"/>
                <a:cs typeface="Arial" panose="020B0604020202020204" pitchFamily="34" charset="0"/>
              </a:rPr>
              <a:t>Bayerische Akademie für Naturschutz und Landschaftspflege (ANL)</a:t>
            </a:r>
          </a:p>
          <a:p>
            <a:r>
              <a:rPr lang="de-DE" sz="1100" dirty="0">
                <a:solidFill>
                  <a:srgbClr val="009639"/>
                </a:solidFill>
                <a:latin typeface="Arial" panose="020B0604020202020204" pitchFamily="34" charset="0"/>
                <a:cs typeface="Arial" panose="020B0604020202020204" pitchFamily="34" charset="0"/>
              </a:rPr>
              <a:t>www.anl.bayern.de</a:t>
            </a:r>
          </a:p>
        </p:txBody>
      </p:sp>
      <p:sp>
        <p:nvSpPr>
          <p:cNvPr id="8" name="Textfeld 7"/>
          <p:cNvSpPr txBox="1"/>
          <p:nvPr userDrawn="1"/>
        </p:nvSpPr>
        <p:spPr>
          <a:xfrm>
            <a:off x="2779835" y="6631183"/>
            <a:ext cx="1339892" cy="400110"/>
          </a:xfrm>
          <a:prstGeom prst="rect">
            <a:avLst/>
          </a:prstGeom>
          <a:noFill/>
        </p:spPr>
        <p:txBody>
          <a:bodyPr wrap="square" rtlCol="0">
            <a:spAutoFit/>
          </a:bodyPr>
          <a:lstStyle/>
          <a:p>
            <a:pPr algn="r"/>
            <a:r>
              <a:rPr lang="de-DE" sz="2000" dirty="0">
                <a:solidFill>
                  <a:srgbClr val="009639"/>
                </a:solidFill>
                <a:latin typeface="Arial" panose="020B0604020202020204" pitchFamily="34" charset="0"/>
                <a:cs typeface="Arial" panose="020B0604020202020204" pitchFamily="34" charset="0"/>
              </a:rPr>
              <a:t>E-Mail:</a:t>
            </a:r>
          </a:p>
        </p:txBody>
      </p:sp>
      <p:sp>
        <p:nvSpPr>
          <p:cNvPr id="10" name="Textplatzhalter 9"/>
          <p:cNvSpPr>
            <a:spLocks noGrp="1"/>
          </p:cNvSpPr>
          <p:nvPr>
            <p:ph type="body" sz="quarter" idx="10"/>
          </p:nvPr>
        </p:nvSpPr>
        <p:spPr>
          <a:xfrm>
            <a:off x="4258788" y="6126526"/>
            <a:ext cx="8205927" cy="385812"/>
          </a:xfrm>
        </p:spPr>
        <p:txBody>
          <a:bodyPr>
            <a:noAutofit/>
          </a:bodyPr>
          <a:lstStyle>
            <a:lvl1pPr marL="0" indent="0">
              <a:buNone/>
              <a:defRPr sz="2600" b="0">
                <a:solidFill>
                  <a:srgbClr val="009639"/>
                </a:solidFill>
                <a:latin typeface="Arial" panose="020B0604020202020204" pitchFamily="34" charset="0"/>
                <a:cs typeface="Arial" panose="020B0604020202020204" pitchFamily="34" charset="0"/>
              </a:defRPr>
            </a:lvl1pPr>
            <a:lvl2pPr>
              <a:defRPr>
                <a:solidFill>
                  <a:srgbClr val="009639"/>
                </a:solidFill>
                <a:latin typeface="Arial" panose="020B0604020202020204" pitchFamily="34" charset="0"/>
                <a:cs typeface="Arial" panose="020B0604020202020204" pitchFamily="34" charset="0"/>
              </a:defRPr>
            </a:lvl2pPr>
            <a:lvl3pPr>
              <a:defRPr>
                <a:solidFill>
                  <a:srgbClr val="009639"/>
                </a:solidFill>
                <a:latin typeface="Arial" panose="020B0604020202020204" pitchFamily="34" charset="0"/>
                <a:cs typeface="Arial" panose="020B0604020202020204" pitchFamily="34" charset="0"/>
              </a:defRPr>
            </a:lvl3pPr>
            <a:lvl4pPr>
              <a:defRPr>
                <a:solidFill>
                  <a:srgbClr val="009639"/>
                </a:solidFill>
                <a:latin typeface="Arial" panose="020B0604020202020204" pitchFamily="34" charset="0"/>
                <a:cs typeface="Arial" panose="020B0604020202020204" pitchFamily="34" charset="0"/>
              </a:defRPr>
            </a:lvl4pPr>
            <a:lvl5pPr>
              <a:defRPr>
                <a:solidFill>
                  <a:srgbClr val="009639"/>
                </a:solidFill>
                <a:latin typeface="Arial" panose="020B0604020202020204" pitchFamily="34" charset="0"/>
                <a:cs typeface="Arial" panose="020B0604020202020204" pitchFamily="34" charset="0"/>
              </a:defRPr>
            </a:lvl5pPr>
          </a:lstStyle>
          <a:p>
            <a:pPr lvl="0"/>
            <a:endParaRPr lang="de-DE" dirty="0"/>
          </a:p>
        </p:txBody>
      </p:sp>
      <p:sp>
        <p:nvSpPr>
          <p:cNvPr id="14" name="Textplatzhalter 9"/>
          <p:cNvSpPr>
            <a:spLocks noGrp="1"/>
          </p:cNvSpPr>
          <p:nvPr>
            <p:ph type="body" sz="quarter" idx="12"/>
          </p:nvPr>
        </p:nvSpPr>
        <p:spPr>
          <a:xfrm>
            <a:off x="4258788" y="6659299"/>
            <a:ext cx="8205927" cy="335453"/>
          </a:xfrm>
        </p:spPr>
        <p:txBody>
          <a:bodyPr>
            <a:noAutofit/>
          </a:bodyPr>
          <a:lstStyle>
            <a:lvl1pPr marL="0" indent="0">
              <a:buNone/>
              <a:defRPr sz="2000">
                <a:solidFill>
                  <a:schemeClr val="tx1">
                    <a:lumMod val="65000"/>
                    <a:lumOff val="35000"/>
                  </a:schemeClr>
                </a:solidFill>
                <a:latin typeface="Arial" panose="020B0604020202020204" pitchFamily="34" charset="0"/>
                <a:cs typeface="Arial" panose="020B0604020202020204" pitchFamily="34" charset="0"/>
              </a:defRPr>
            </a:lvl1pPr>
            <a:lvl2pPr>
              <a:defRPr>
                <a:solidFill>
                  <a:srgbClr val="009639"/>
                </a:solidFill>
                <a:latin typeface="Arial" panose="020B0604020202020204" pitchFamily="34" charset="0"/>
                <a:cs typeface="Arial" panose="020B0604020202020204" pitchFamily="34" charset="0"/>
              </a:defRPr>
            </a:lvl2pPr>
            <a:lvl3pPr>
              <a:defRPr>
                <a:solidFill>
                  <a:srgbClr val="009639"/>
                </a:solidFill>
                <a:latin typeface="Arial" panose="020B0604020202020204" pitchFamily="34" charset="0"/>
                <a:cs typeface="Arial" panose="020B0604020202020204" pitchFamily="34" charset="0"/>
              </a:defRPr>
            </a:lvl3pPr>
            <a:lvl4pPr>
              <a:defRPr>
                <a:solidFill>
                  <a:srgbClr val="009639"/>
                </a:solidFill>
                <a:latin typeface="Arial" panose="020B0604020202020204" pitchFamily="34" charset="0"/>
                <a:cs typeface="Arial" panose="020B0604020202020204" pitchFamily="34" charset="0"/>
              </a:defRPr>
            </a:lvl4pPr>
            <a:lvl5pPr>
              <a:defRPr>
                <a:solidFill>
                  <a:srgbClr val="009639"/>
                </a:solidFill>
                <a:latin typeface="Arial" panose="020B0604020202020204" pitchFamily="34" charset="0"/>
                <a:cs typeface="Arial" panose="020B0604020202020204" pitchFamily="34" charset="0"/>
              </a:defRPr>
            </a:lvl5pPr>
          </a:lstStyle>
          <a:p>
            <a:pPr lvl="0"/>
            <a:endParaRPr lang="de-DE" dirty="0"/>
          </a:p>
        </p:txBody>
      </p:sp>
      <p:sp>
        <p:nvSpPr>
          <p:cNvPr id="16" name="Textfeld 15"/>
          <p:cNvSpPr txBox="1"/>
          <p:nvPr userDrawn="1"/>
        </p:nvSpPr>
        <p:spPr>
          <a:xfrm>
            <a:off x="4258788" y="7066178"/>
            <a:ext cx="2251194" cy="400110"/>
          </a:xfrm>
          <a:prstGeom prst="rect">
            <a:avLst/>
          </a:prstGeom>
          <a:noFill/>
        </p:spPr>
        <p:txBody>
          <a:bodyPr wrap="square" rtlCol="0">
            <a:spAutoFit/>
          </a:bodyPr>
          <a:lstStyle/>
          <a:p>
            <a:pPr algn="l"/>
            <a:r>
              <a:rPr lang="de-DE" sz="2000" dirty="0">
                <a:solidFill>
                  <a:schemeClr val="tx1">
                    <a:lumMod val="65000"/>
                    <a:lumOff val="35000"/>
                  </a:schemeClr>
                </a:solidFill>
                <a:latin typeface="Arial" panose="020B0604020202020204" pitchFamily="34" charset="0"/>
                <a:cs typeface="Arial" panose="020B0604020202020204" pitchFamily="34" charset="0"/>
              </a:rPr>
              <a:t>+49 8682 8963 -</a:t>
            </a:r>
          </a:p>
        </p:txBody>
      </p:sp>
      <p:sp>
        <p:nvSpPr>
          <p:cNvPr id="17" name="Textfeld 16"/>
          <p:cNvSpPr txBox="1"/>
          <p:nvPr userDrawn="1"/>
        </p:nvSpPr>
        <p:spPr>
          <a:xfrm>
            <a:off x="2773716" y="7059038"/>
            <a:ext cx="1339892" cy="400110"/>
          </a:xfrm>
          <a:prstGeom prst="rect">
            <a:avLst/>
          </a:prstGeom>
          <a:noFill/>
        </p:spPr>
        <p:txBody>
          <a:bodyPr wrap="square" rtlCol="0">
            <a:spAutoFit/>
          </a:bodyPr>
          <a:lstStyle/>
          <a:p>
            <a:pPr algn="r"/>
            <a:r>
              <a:rPr lang="de-DE" sz="2000" dirty="0">
                <a:solidFill>
                  <a:srgbClr val="009639"/>
                </a:solidFill>
                <a:latin typeface="Arial" panose="020B0604020202020204" pitchFamily="34" charset="0"/>
                <a:cs typeface="Arial" panose="020B0604020202020204" pitchFamily="34" charset="0"/>
              </a:rPr>
              <a:t> Telefon:</a:t>
            </a:r>
            <a:endParaRPr lang="de-DE"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platzhalter 9"/>
          <p:cNvSpPr>
            <a:spLocks noGrp="1"/>
          </p:cNvSpPr>
          <p:nvPr>
            <p:ph type="body" sz="quarter" idx="13"/>
          </p:nvPr>
        </p:nvSpPr>
        <p:spPr>
          <a:xfrm>
            <a:off x="6279278" y="7089017"/>
            <a:ext cx="4570484" cy="335453"/>
          </a:xfrm>
        </p:spPr>
        <p:txBody>
          <a:bodyPr>
            <a:noAutofit/>
          </a:bodyPr>
          <a:lstStyle>
            <a:lvl1pPr marL="0" indent="0">
              <a:buNone/>
              <a:defRPr sz="2000">
                <a:solidFill>
                  <a:schemeClr val="tx1">
                    <a:lumMod val="65000"/>
                    <a:lumOff val="35000"/>
                  </a:schemeClr>
                </a:solidFill>
                <a:latin typeface="Arial" panose="020B0604020202020204" pitchFamily="34" charset="0"/>
                <a:cs typeface="Arial" panose="020B0604020202020204" pitchFamily="34" charset="0"/>
              </a:defRPr>
            </a:lvl1pPr>
            <a:lvl2pPr>
              <a:defRPr>
                <a:solidFill>
                  <a:srgbClr val="009639"/>
                </a:solidFill>
                <a:latin typeface="Arial" panose="020B0604020202020204" pitchFamily="34" charset="0"/>
                <a:cs typeface="Arial" panose="020B0604020202020204" pitchFamily="34" charset="0"/>
              </a:defRPr>
            </a:lvl2pPr>
            <a:lvl3pPr>
              <a:defRPr>
                <a:solidFill>
                  <a:srgbClr val="009639"/>
                </a:solidFill>
                <a:latin typeface="Arial" panose="020B0604020202020204" pitchFamily="34" charset="0"/>
                <a:cs typeface="Arial" panose="020B0604020202020204" pitchFamily="34" charset="0"/>
              </a:defRPr>
            </a:lvl3pPr>
            <a:lvl4pPr>
              <a:defRPr>
                <a:solidFill>
                  <a:srgbClr val="009639"/>
                </a:solidFill>
                <a:latin typeface="Arial" panose="020B0604020202020204" pitchFamily="34" charset="0"/>
                <a:cs typeface="Arial" panose="020B0604020202020204" pitchFamily="34" charset="0"/>
              </a:defRPr>
            </a:lvl4pPr>
            <a:lvl5pPr>
              <a:defRPr>
                <a:solidFill>
                  <a:srgbClr val="009639"/>
                </a:solidFill>
                <a:latin typeface="Arial" panose="020B0604020202020204" pitchFamily="34" charset="0"/>
                <a:cs typeface="Arial" panose="020B0604020202020204" pitchFamily="34" charset="0"/>
              </a:defRPr>
            </a:lvl5pPr>
          </a:lstStyle>
          <a:p>
            <a:pPr lvl="0"/>
            <a:endParaRPr lang="de-DE" dirty="0"/>
          </a:p>
        </p:txBody>
      </p:sp>
    </p:spTree>
    <p:extLst>
      <p:ext uri="{BB962C8B-B14F-4D97-AF65-F5344CB8AC3E}">
        <p14:creationId xmlns:p14="http://schemas.microsoft.com/office/powerpoint/2010/main" val="639546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94080" y="519290"/>
            <a:ext cx="11216640" cy="1885245"/>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94080" y="2596444"/>
            <a:ext cx="11216640" cy="6188570"/>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94080" y="9040143"/>
            <a:ext cx="2926080" cy="519289"/>
          </a:xfrm>
          <a:prstGeom prst="rect">
            <a:avLst/>
          </a:prstGeom>
        </p:spPr>
        <p:txBody>
          <a:bodyPr vert="horz" lIns="91440" tIns="45720" rIns="91440" bIns="45720" rtlCol="0" anchor="ctr"/>
          <a:lstStyle>
            <a:lvl1pPr algn="l">
              <a:defRPr sz="1280">
                <a:solidFill>
                  <a:schemeClr val="tx1">
                    <a:tint val="75000"/>
                  </a:schemeClr>
                </a:solidFill>
              </a:defRPr>
            </a:lvl1pPr>
          </a:lstStyle>
          <a:p>
            <a:fld id="{020A8410-C4DC-4EBC-95EA-40DA4B7582A4}" type="datetimeFigureOut">
              <a:rPr lang="de-DE" smtClean="0"/>
              <a:t>27.05.2024</a:t>
            </a:fld>
            <a:endParaRPr lang="de-DE"/>
          </a:p>
        </p:txBody>
      </p:sp>
      <p:sp>
        <p:nvSpPr>
          <p:cNvPr id="5" name="Fußzeilenplatzhalter 4"/>
          <p:cNvSpPr>
            <a:spLocks noGrp="1"/>
          </p:cNvSpPr>
          <p:nvPr>
            <p:ph type="ftr" sz="quarter" idx="3"/>
          </p:nvPr>
        </p:nvSpPr>
        <p:spPr>
          <a:xfrm>
            <a:off x="4307840" y="9040143"/>
            <a:ext cx="4389120" cy="519289"/>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9184640" y="9040143"/>
            <a:ext cx="2926080" cy="519289"/>
          </a:xfrm>
          <a:prstGeom prst="rect">
            <a:avLst/>
          </a:prstGeom>
        </p:spPr>
        <p:txBody>
          <a:bodyPr vert="horz" lIns="91440" tIns="45720" rIns="91440" bIns="45720" rtlCol="0" anchor="ctr"/>
          <a:lstStyle>
            <a:lvl1pPr algn="r">
              <a:defRPr sz="1280">
                <a:solidFill>
                  <a:schemeClr val="tx1">
                    <a:tint val="75000"/>
                  </a:schemeClr>
                </a:solidFill>
              </a:defRPr>
            </a:lvl1pPr>
          </a:lstStyle>
          <a:p>
            <a:fld id="{86CB4B4D-7CA3-9044-876B-883B54F8677D}" type="slidenum">
              <a:rPr lang="de-DE" smtClean="0"/>
              <a:t>‹Nr.›</a:t>
            </a:fld>
            <a:endParaRPr lang="de-DE"/>
          </a:p>
        </p:txBody>
      </p:sp>
    </p:spTree>
    <p:extLst>
      <p:ext uri="{BB962C8B-B14F-4D97-AF65-F5344CB8AC3E}">
        <p14:creationId xmlns:p14="http://schemas.microsoft.com/office/powerpoint/2010/main" val="95298672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de-DE"/>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sound%20of%20soillife.mp3"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28190" r="33114" b="1805"/>
          <a:stretch/>
        </p:blipFill>
        <p:spPr>
          <a:xfrm>
            <a:off x="-1" y="1828799"/>
            <a:ext cx="11130691" cy="7921626"/>
          </a:xfrm>
        </p:spPr>
      </p:pic>
      <p:sp>
        <p:nvSpPr>
          <p:cNvPr id="19" name="Regelmäßiges Fünfeck 9"/>
          <p:cNvSpPr/>
          <p:nvPr/>
        </p:nvSpPr>
        <p:spPr>
          <a:xfrm>
            <a:off x="-9330" y="3418123"/>
            <a:ext cx="11140020" cy="6344808"/>
          </a:xfrm>
          <a:custGeom>
            <a:avLst/>
            <a:gdLst>
              <a:gd name="connsiteX0" fmla="*/ 4 w 4058817"/>
              <a:gd name="connsiteY0" fmla="*/ 1183237 h 3097763"/>
              <a:gd name="connsiteX1" fmla="*/ 2029409 w 4058817"/>
              <a:gd name="connsiteY1" fmla="*/ 0 h 3097763"/>
              <a:gd name="connsiteX2" fmla="*/ 4058813 w 4058817"/>
              <a:gd name="connsiteY2" fmla="*/ 1183237 h 3097763"/>
              <a:gd name="connsiteX3" fmla="*/ 3283649 w 4058817"/>
              <a:gd name="connsiteY3" fmla="*/ 3097755 h 3097763"/>
              <a:gd name="connsiteX4" fmla="*/ 775168 w 4058817"/>
              <a:gd name="connsiteY4" fmla="*/ 3097755 h 3097763"/>
              <a:gd name="connsiteX5" fmla="*/ 4 w 4058817"/>
              <a:gd name="connsiteY5" fmla="*/ 1183237 h 3097763"/>
              <a:gd name="connsiteX0" fmla="*/ 0 w 4058809"/>
              <a:gd name="connsiteY0" fmla="*/ 1183237 h 3107085"/>
              <a:gd name="connsiteX1" fmla="*/ 2029405 w 4058809"/>
              <a:gd name="connsiteY1" fmla="*/ 0 h 3107085"/>
              <a:gd name="connsiteX2" fmla="*/ 4058809 w 4058809"/>
              <a:gd name="connsiteY2" fmla="*/ 1183237 h 3107085"/>
              <a:gd name="connsiteX3" fmla="*/ 3283645 w 4058809"/>
              <a:gd name="connsiteY3" fmla="*/ 3097755 h 3107085"/>
              <a:gd name="connsiteX4" fmla="*/ 19385 w 4058809"/>
              <a:gd name="connsiteY4" fmla="*/ 3107085 h 3107085"/>
              <a:gd name="connsiteX5" fmla="*/ 0 w 4058809"/>
              <a:gd name="connsiteY5" fmla="*/ 1183237 h 3107085"/>
              <a:gd name="connsiteX0" fmla="*/ 27268 w 4039424"/>
              <a:gd name="connsiteY0" fmla="*/ 0 h 3538044"/>
              <a:gd name="connsiteX1" fmla="*/ 2010020 w 4039424"/>
              <a:gd name="connsiteY1" fmla="*/ 430959 h 3538044"/>
              <a:gd name="connsiteX2" fmla="*/ 4039424 w 4039424"/>
              <a:gd name="connsiteY2" fmla="*/ 1614196 h 3538044"/>
              <a:gd name="connsiteX3" fmla="*/ 3264260 w 4039424"/>
              <a:gd name="connsiteY3" fmla="*/ 3528714 h 3538044"/>
              <a:gd name="connsiteX4" fmla="*/ 0 w 4039424"/>
              <a:gd name="connsiteY4" fmla="*/ 3538044 h 3538044"/>
              <a:gd name="connsiteX5" fmla="*/ 27268 w 4039424"/>
              <a:gd name="connsiteY5" fmla="*/ 0 h 3538044"/>
              <a:gd name="connsiteX0" fmla="*/ 27268 w 4039424"/>
              <a:gd name="connsiteY0" fmla="*/ 1985670 h 5523714"/>
              <a:gd name="connsiteX1" fmla="*/ 1832739 w 4039424"/>
              <a:gd name="connsiteY1" fmla="*/ 0 h 5523714"/>
              <a:gd name="connsiteX2" fmla="*/ 4039424 w 4039424"/>
              <a:gd name="connsiteY2" fmla="*/ 3599866 h 5523714"/>
              <a:gd name="connsiteX3" fmla="*/ 3264260 w 4039424"/>
              <a:gd name="connsiteY3" fmla="*/ 5514384 h 5523714"/>
              <a:gd name="connsiteX4" fmla="*/ 0 w 4039424"/>
              <a:gd name="connsiteY4" fmla="*/ 5523714 h 5523714"/>
              <a:gd name="connsiteX5" fmla="*/ 27268 w 4039424"/>
              <a:gd name="connsiteY5" fmla="*/ 1985670 h 5523714"/>
              <a:gd name="connsiteX0" fmla="*/ 27268 w 9320550"/>
              <a:gd name="connsiteY0" fmla="*/ 1985670 h 5523714"/>
              <a:gd name="connsiteX1" fmla="*/ 1832739 w 9320550"/>
              <a:gd name="connsiteY1" fmla="*/ 0 h 5523714"/>
              <a:gd name="connsiteX2" fmla="*/ 9320550 w 9320550"/>
              <a:gd name="connsiteY2" fmla="*/ 3124004 h 5523714"/>
              <a:gd name="connsiteX3" fmla="*/ 3264260 w 9320550"/>
              <a:gd name="connsiteY3" fmla="*/ 5514384 h 5523714"/>
              <a:gd name="connsiteX4" fmla="*/ 0 w 9320550"/>
              <a:gd name="connsiteY4" fmla="*/ 5523714 h 5523714"/>
              <a:gd name="connsiteX5" fmla="*/ 27268 w 9320550"/>
              <a:gd name="connsiteY5" fmla="*/ 1985670 h 5523714"/>
              <a:gd name="connsiteX0" fmla="*/ 27268 w 9338489"/>
              <a:gd name="connsiteY0" fmla="*/ 1985670 h 5542375"/>
              <a:gd name="connsiteX1" fmla="*/ 1832739 w 9338489"/>
              <a:gd name="connsiteY1" fmla="*/ 0 h 5542375"/>
              <a:gd name="connsiteX2" fmla="*/ 9320550 w 9338489"/>
              <a:gd name="connsiteY2" fmla="*/ 3124004 h 5542375"/>
              <a:gd name="connsiteX3" fmla="*/ 9338489 w 9338489"/>
              <a:gd name="connsiteY3" fmla="*/ 5542375 h 5542375"/>
              <a:gd name="connsiteX4" fmla="*/ 0 w 9338489"/>
              <a:gd name="connsiteY4" fmla="*/ 5523714 h 5542375"/>
              <a:gd name="connsiteX5" fmla="*/ 27268 w 9338489"/>
              <a:gd name="connsiteY5" fmla="*/ 1985670 h 5542375"/>
              <a:gd name="connsiteX0" fmla="*/ 0 w 9357874"/>
              <a:gd name="connsiteY0" fmla="*/ 2032323 h 5542375"/>
              <a:gd name="connsiteX1" fmla="*/ 1852124 w 9357874"/>
              <a:gd name="connsiteY1" fmla="*/ 0 h 5542375"/>
              <a:gd name="connsiteX2" fmla="*/ 9339935 w 9357874"/>
              <a:gd name="connsiteY2" fmla="*/ 3124004 h 5542375"/>
              <a:gd name="connsiteX3" fmla="*/ 9357874 w 9357874"/>
              <a:gd name="connsiteY3" fmla="*/ 5542375 h 5542375"/>
              <a:gd name="connsiteX4" fmla="*/ 19385 w 9357874"/>
              <a:gd name="connsiteY4" fmla="*/ 5523714 h 5542375"/>
              <a:gd name="connsiteX5" fmla="*/ 0 w 9357874"/>
              <a:gd name="connsiteY5" fmla="*/ 2032323 h 5542375"/>
              <a:gd name="connsiteX0" fmla="*/ 0 w 11168735"/>
              <a:gd name="connsiteY0" fmla="*/ 2032323 h 5542375"/>
              <a:gd name="connsiteX1" fmla="*/ 1852124 w 11168735"/>
              <a:gd name="connsiteY1" fmla="*/ 0 h 5542375"/>
              <a:gd name="connsiteX2" fmla="*/ 11168735 w 11168735"/>
              <a:gd name="connsiteY2" fmla="*/ 3375930 h 5542375"/>
              <a:gd name="connsiteX3" fmla="*/ 9357874 w 11168735"/>
              <a:gd name="connsiteY3" fmla="*/ 5542375 h 5542375"/>
              <a:gd name="connsiteX4" fmla="*/ 19385 w 11168735"/>
              <a:gd name="connsiteY4" fmla="*/ 5523714 h 5542375"/>
              <a:gd name="connsiteX5" fmla="*/ 0 w 11168735"/>
              <a:gd name="connsiteY5" fmla="*/ 2032323 h 5542375"/>
              <a:gd name="connsiteX0" fmla="*/ 0 w 11168735"/>
              <a:gd name="connsiteY0" fmla="*/ 2032323 h 5542375"/>
              <a:gd name="connsiteX1" fmla="*/ 1852124 w 11168735"/>
              <a:gd name="connsiteY1" fmla="*/ 0 h 5542375"/>
              <a:gd name="connsiteX2" fmla="*/ 11168735 w 11168735"/>
              <a:gd name="connsiteY2" fmla="*/ 3375930 h 5542375"/>
              <a:gd name="connsiteX3" fmla="*/ 11149351 w 11168735"/>
              <a:gd name="connsiteY3" fmla="*/ 5542375 h 5542375"/>
              <a:gd name="connsiteX4" fmla="*/ 19385 w 11168735"/>
              <a:gd name="connsiteY4" fmla="*/ 5523714 h 5542375"/>
              <a:gd name="connsiteX5" fmla="*/ 0 w 11168735"/>
              <a:gd name="connsiteY5" fmla="*/ 2032323 h 5542375"/>
              <a:gd name="connsiteX0" fmla="*/ 0 w 11168735"/>
              <a:gd name="connsiteY0" fmla="*/ 2834756 h 6344808"/>
              <a:gd name="connsiteX1" fmla="*/ 2654557 w 11168735"/>
              <a:gd name="connsiteY1" fmla="*/ 0 h 6344808"/>
              <a:gd name="connsiteX2" fmla="*/ 11168735 w 11168735"/>
              <a:gd name="connsiteY2" fmla="*/ 4178363 h 6344808"/>
              <a:gd name="connsiteX3" fmla="*/ 11149351 w 11168735"/>
              <a:gd name="connsiteY3" fmla="*/ 6344808 h 6344808"/>
              <a:gd name="connsiteX4" fmla="*/ 19385 w 11168735"/>
              <a:gd name="connsiteY4" fmla="*/ 6326147 h 6344808"/>
              <a:gd name="connsiteX5" fmla="*/ 0 w 11168735"/>
              <a:gd name="connsiteY5" fmla="*/ 2834756 h 6344808"/>
              <a:gd name="connsiteX0" fmla="*/ 0 w 11149351"/>
              <a:gd name="connsiteY0" fmla="*/ 2834756 h 6344808"/>
              <a:gd name="connsiteX1" fmla="*/ 2654557 w 11149351"/>
              <a:gd name="connsiteY1" fmla="*/ 0 h 6344808"/>
              <a:gd name="connsiteX2" fmla="*/ 11140743 w 11149351"/>
              <a:gd name="connsiteY2" fmla="*/ 3543881 h 6344808"/>
              <a:gd name="connsiteX3" fmla="*/ 11149351 w 11149351"/>
              <a:gd name="connsiteY3" fmla="*/ 6344808 h 6344808"/>
              <a:gd name="connsiteX4" fmla="*/ 19385 w 11149351"/>
              <a:gd name="connsiteY4" fmla="*/ 6326147 h 6344808"/>
              <a:gd name="connsiteX5" fmla="*/ 0 w 11149351"/>
              <a:gd name="connsiteY5" fmla="*/ 2834756 h 6344808"/>
              <a:gd name="connsiteX0" fmla="*/ 0 w 11140020"/>
              <a:gd name="connsiteY0" fmla="*/ 2414878 h 6344808"/>
              <a:gd name="connsiteX1" fmla="*/ 2645226 w 11140020"/>
              <a:gd name="connsiteY1" fmla="*/ 0 h 6344808"/>
              <a:gd name="connsiteX2" fmla="*/ 11131412 w 11140020"/>
              <a:gd name="connsiteY2" fmla="*/ 3543881 h 6344808"/>
              <a:gd name="connsiteX3" fmla="*/ 11140020 w 11140020"/>
              <a:gd name="connsiteY3" fmla="*/ 6344808 h 6344808"/>
              <a:gd name="connsiteX4" fmla="*/ 10054 w 11140020"/>
              <a:gd name="connsiteY4" fmla="*/ 6326147 h 6344808"/>
              <a:gd name="connsiteX5" fmla="*/ 0 w 11140020"/>
              <a:gd name="connsiteY5" fmla="*/ 2414878 h 634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40020" h="6344808">
                <a:moveTo>
                  <a:pt x="0" y="2414878"/>
                </a:moveTo>
                <a:lnTo>
                  <a:pt x="2645226" y="0"/>
                </a:lnTo>
                <a:lnTo>
                  <a:pt x="11131412" y="3543881"/>
                </a:lnTo>
                <a:cubicBezTo>
                  <a:pt x="11134281" y="4477523"/>
                  <a:pt x="11137151" y="5411166"/>
                  <a:pt x="11140020" y="6344808"/>
                </a:cubicBezTo>
                <a:lnTo>
                  <a:pt x="10054" y="6326147"/>
                </a:lnTo>
                <a:cubicBezTo>
                  <a:pt x="6703" y="5022391"/>
                  <a:pt x="3351" y="3718634"/>
                  <a:pt x="0" y="2414878"/>
                </a:cubicBezTo>
                <a:close/>
              </a:path>
            </a:pathLst>
          </a:custGeom>
          <a:solidFill>
            <a:srgbClr val="005F61">
              <a:alpha val="7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009639"/>
              </a:solidFill>
            </a:endParaRPr>
          </a:p>
        </p:txBody>
      </p:sp>
      <p:sp>
        <p:nvSpPr>
          <p:cNvPr id="3" name="Textplatzhalter 2"/>
          <p:cNvSpPr>
            <a:spLocks noGrp="1"/>
          </p:cNvSpPr>
          <p:nvPr>
            <p:ph type="body" sz="quarter" idx="11"/>
          </p:nvPr>
        </p:nvSpPr>
        <p:spPr/>
        <p:txBody>
          <a:bodyPr/>
          <a:lstStyle/>
          <a:p>
            <a:r>
              <a:rPr lang="de-DE" dirty="0"/>
              <a:t>CIPRA </a:t>
            </a:r>
            <a:r>
              <a:rPr lang="de-DE" dirty="0" err="1"/>
              <a:t>Groundbreaking</a:t>
            </a:r>
            <a:r>
              <a:rPr lang="de-DE" dirty="0"/>
              <a:t> </a:t>
            </a:r>
          </a:p>
          <a:p>
            <a:endParaRPr lang="de-DE" dirty="0"/>
          </a:p>
        </p:txBody>
      </p:sp>
      <p:sp>
        <p:nvSpPr>
          <p:cNvPr id="4" name="Textplatzhalter 3"/>
          <p:cNvSpPr>
            <a:spLocks noGrp="1"/>
          </p:cNvSpPr>
          <p:nvPr>
            <p:ph type="body" sz="quarter" idx="12"/>
          </p:nvPr>
        </p:nvSpPr>
        <p:spPr/>
        <p:txBody>
          <a:bodyPr/>
          <a:lstStyle/>
          <a:p>
            <a:r>
              <a:rPr lang="de-DE" dirty="0" err="1"/>
              <a:t>Soil</a:t>
            </a:r>
            <a:r>
              <a:rPr lang="de-DE" dirty="0"/>
              <a:t> </a:t>
            </a:r>
            <a:r>
              <a:rPr lang="de-DE" dirty="0" err="1"/>
              <a:t>life</a:t>
            </a:r>
            <a:r>
              <a:rPr lang="de-DE" dirty="0"/>
              <a:t> and </a:t>
            </a:r>
            <a:r>
              <a:rPr lang="de-DE" dirty="0" err="1"/>
              <a:t>restoration</a:t>
            </a:r>
            <a:endParaRPr lang="de-DE" dirty="0"/>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2643" y="1828799"/>
            <a:ext cx="3112818" cy="7921691"/>
          </a:xfrm>
          <a:prstGeom prst="rect">
            <a:avLst/>
          </a:prstGeom>
        </p:spPr>
      </p:pic>
    </p:spTree>
    <p:extLst>
      <p:ext uri="{BB962C8B-B14F-4D97-AF65-F5344CB8AC3E}">
        <p14:creationId xmlns:p14="http://schemas.microsoft.com/office/powerpoint/2010/main" val="157576573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DFD01DF-9A17-4033-B13D-87675F680ED1}"/>
              </a:ext>
            </a:extLst>
          </p:cNvPr>
          <p:cNvSpPr>
            <a:spLocks noGrp="1"/>
          </p:cNvSpPr>
          <p:nvPr>
            <p:ph type="body" sz="quarter" idx="10"/>
          </p:nvPr>
        </p:nvSpPr>
        <p:spPr/>
        <p:txBody>
          <a:bodyPr/>
          <a:lstStyle/>
          <a:p>
            <a:r>
              <a:rPr lang="de-DE" dirty="0" err="1"/>
              <a:t>Don´t</a:t>
            </a:r>
            <a:r>
              <a:rPr lang="de-DE" dirty="0"/>
              <a:t> </a:t>
            </a:r>
            <a:r>
              <a:rPr lang="de-DE" dirty="0" err="1"/>
              <a:t>forget</a:t>
            </a:r>
            <a:r>
              <a:rPr lang="de-DE" dirty="0"/>
              <a:t> </a:t>
            </a:r>
            <a:r>
              <a:rPr lang="de-DE" dirty="0" err="1"/>
              <a:t>the</a:t>
            </a:r>
            <a:r>
              <a:rPr lang="de-DE" dirty="0"/>
              <a:t> </a:t>
            </a:r>
            <a:r>
              <a:rPr lang="de-DE" dirty="0" err="1"/>
              <a:t>fungi</a:t>
            </a:r>
            <a:endParaRPr lang="de-DE" dirty="0"/>
          </a:p>
        </p:txBody>
      </p:sp>
      <p:sp>
        <p:nvSpPr>
          <p:cNvPr id="3" name="Textplatzhalter 2">
            <a:extLst>
              <a:ext uri="{FF2B5EF4-FFF2-40B4-BE49-F238E27FC236}">
                <a16:creationId xmlns:a16="http://schemas.microsoft.com/office/drawing/2014/main" id="{DBAEEFD1-F78E-41F2-BE84-C2A6D62E4116}"/>
              </a:ext>
            </a:extLst>
          </p:cNvPr>
          <p:cNvSpPr>
            <a:spLocks noGrp="1"/>
          </p:cNvSpPr>
          <p:nvPr>
            <p:ph type="body" sz="quarter" idx="11"/>
          </p:nvPr>
        </p:nvSpPr>
        <p:spPr>
          <a:xfrm>
            <a:off x="1111158" y="1399640"/>
            <a:ext cx="10993120" cy="5530850"/>
          </a:xfrm>
        </p:spPr>
        <p:txBody>
          <a:bodyPr/>
          <a:lstStyle/>
          <a:p>
            <a:endParaRPr lang="de-DE" dirty="0"/>
          </a:p>
        </p:txBody>
      </p:sp>
      <p:pic>
        <p:nvPicPr>
          <p:cNvPr id="4" name="Inhaltsplatzhalter 2">
            <a:extLst>
              <a:ext uri="{FF2B5EF4-FFF2-40B4-BE49-F238E27FC236}">
                <a16:creationId xmlns:a16="http://schemas.microsoft.com/office/drawing/2014/main" id="{D41A4100-B468-48D4-9FB1-35B010060F96}"/>
              </a:ext>
            </a:extLst>
          </p:cNvPr>
          <p:cNvPicPr>
            <a:picLocks noChangeAspect="1"/>
          </p:cNvPicPr>
          <p:nvPr/>
        </p:nvPicPr>
        <p:blipFill rotWithShape="1">
          <a:blip r:embed="rId3" cstate="print">
            <a:grayscl/>
            <a:extLst>
              <a:ext uri="{BEBA8EAE-BF5A-486C-A8C5-ECC9F3942E4B}">
                <a14:imgProps xmlns:a14="http://schemas.microsoft.com/office/drawing/2010/main">
                  <a14:imgLayer r:embed="rId4">
                    <a14:imgEffect>
                      <a14:sharpenSoften amount="37000"/>
                    </a14:imgEffect>
                    <a14:imgEffect>
                      <a14:brightnessContrast bright="36000" contrast="39000"/>
                    </a14:imgEffect>
                  </a14:imgLayer>
                </a14:imgProps>
              </a:ext>
              <a:ext uri="{28A0092B-C50C-407E-A947-70E740481C1C}">
                <a14:useLocalDpi xmlns:a14="http://schemas.microsoft.com/office/drawing/2010/main" val="0"/>
              </a:ext>
            </a:extLst>
          </a:blip>
          <a:srcRect l="7117" t="2487" r="5872" b="8308"/>
          <a:stretch/>
        </p:blipFill>
        <p:spPr>
          <a:xfrm>
            <a:off x="541867" y="2353304"/>
            <a:ext cx="8304279" cy="4258511"/>
          </a:xfrm>
          <a:prstGeom prst="rect">
            <a:avLst/>
          </a:prstGeom>
        </p:spPr>
      </p:pic>
      <p:sp>
        <p:nvSpPr>
          <p:cNvPr id="5" name="Textfeld 4">
            <a:extLst>
              <a:ext uri="{FF2B5EF4-FFF2-40B4-BE49-F238E27FC236}">
                <a16:creationId xmlns:a16="http://schemas.microsoft.com/office/drawing/2014/main" id="{7D0BDB6A-3E38-4F7A-9859-913D68C2D911}"/>
              </a:ext>
            </a:extLst>
          </p:cNvPr>
          <p:cNvSpPr txBox="1"/>
          <p:nvPr/>
        </p:nvSpPr>
        <p:spPr>
          <a:xfrm>
            <a:off x="1111158" y="6610043"/>
            <a:ext cx="9493503" cy="387798"/>
          </a:xfrm>
          <a:prstGeom prst="rect">
            <a:avLst/>
          </a:prstGeom>
          <a:noFill/>
        </p:spPr>
        <p:txBody>
          <a:bodyPr wrap="square" rtlCol="0">
            <a:spAutoFit/>
          </a:bodyPr>
          <a:lstStyle/>
          <a:p>
            <a:r>
              <a:rPr lang="de-DE" sz="1920" dirty="0" err="1"/>
              <a:t>bacteria</a:t>
            </a:r>
            <a:r>
              <a:rPr lang="de-DE" sz="1920" dirty="0"/>
              <a:t> </a:t>
            </a:r>
            <a:r>
              <a:rPr lang="de-DE" sz="1920" dirty="0">
                <a:sym typeface="Wingdings" panose="05000000000000000000" pitchFamily="2" charset="2"/>
              </a:rPr>
              <a:t> </a:t>
            </a:r>
            <a:r>
              <a:rPr lang="de-DE" sz="1920" dirty="0" err="1">
                <a:sym typeface="Wingdings" panose="05000000000000000000" pitchFamily="2" charset="2"/>
              </a:rPr>
              <a:t>few</a:t>
            </a:r>
            <a:r>
              <a:rPr lang="de-DE" sz="1920" dirty="0">
                <a:sym typeface="Wingdings" panose="05000000000000000000" pitchFamily="2" charset="2"/>
              </a:rPr>
              <a:t> </a:t>
            </a:r>
            <a:r>
              <a:rPr lang="de-DE" sz="1920" dirty="0" err="1">
                <a:sym typeface="Wingdings" panose="05000000000000000000" pitchFamily="2" charset="2"/>
              </a:rPr>
              <a:t>fungi</a:t>
            </a:r>
            <a:r>
              <a:rPr lang="de-DE" sz="1920" dirty="0">
                <a:sym typeface="Wingdings" panose="05000000000000000000" pitchFamily="2" charset="2"/>
              </a:rPr>
              <a:t>  </a:t>
            </a:r>
            <a:r>
              <a:rPr lang="de-DE" sz="1920" dirty="0" err="1">
                <a:sym typeface="Wingdings" panose="05000000000000000000" pitchFamily="2" charset="2"/>
              </a:rPr>
              <a:t>equilibrium</a:t>
            </a:r>
            <a:r>
              <a:rPr lang="de-DE" sz="1920" dirty="0">
                <a:sym typeface="Wingdings" panose="05000000000000000000" pitchFamily="2" charset="2"/>
              </a:rPr>
              <a:t>  </a:t>
            </a:r>
            <a:r>
              <a:rPr lang="de-DE" sz="1920" dirty="0" err="1">
                <a:sym typeface="Wingdings" panose="05000000000000000000" pitchFamily="2" charset="2"/>
              </a:rPr>
              <a:t>more</a:t>
            </a:r>
            <a:r>
              <a:rPr lang="de-DE" sz="1920" dirty="0">
                <a:sym typeface="Wingdings" panose="05000000000000000000" pitchFamily="2" charset="2"/>
              </a:rPr>
              <a:t> </a:t>
            </a:r>
            <a:r>
              <a:rPr lang="de-DE" sz="1920" dirty="0" err="1">
                <a:sym typeface="Wingdings" panose="05000000000000000000" pitchFamily="2" charset="2"/>
              </a:rPr>
              <a:t>fungi</a:t>
            </a:r>
            <a:r>
              <a:rPr lang="de-DE" sz="1920" dirty="0">
                <a:sym typeface="Wingdings" panose="05000000000000000000" pitchFamily="2" charset="2"/>
              </a:rPr>
              <a:t>  </a:t>
            </a:r>
          </a:p>
        </p:txBody>
      </p:sp>
      <p:sp>
        <p:nvSpPr>
          <p:cNvPr id="6" name="Textfeld 5">
            <a:extLst>
              <a:ext uri="{FF2B5EF4-FFF2-40B4-BE49-F238E27FC236}">
                <a16:creationId xmlns:a16="http://schemas.microsoft.com/office/drawing/2014/main" id="{6FE87655-3725-4148-9A23-6A5E0E6C049B}"/>
              </a:ext>
            </a:extLst>
          </p:cNvPr>
          <p:cNvSpPr txBox="1"/>
          <p:nvPr/>
        </p:nvSpPr>
        <p:spPr>
          <a:xfrm>
            <a:off x="-52746" y="6158438"/>
            <a:ext cx="9493503" cy="387798"/>
          </a:xfrm>
          <a:prstGeom prst="rect">
            <a:avLst/>
          </a:prstGeom>
          <a:noFill/>
        </p:spPr>
        <p:txBody>
          <a:bodyPr wrap="square" rtlCol="0">
            <a:spAutoFit/>
          </a:bodyPr>
          <a:lstStyle/>
          <a:p>
            <a:r>
              <a:rPr lang="de-DE" sz="1920" dirty="0" err="1"/>
              <a:t>more</a:t>
            </a:r>
            <a:r>
              <a:rPr lang="de-DE" sz="1920" dirty="0"/>
              <a:t> </a:t>
            </a:r>
            <a:r>
              <a:rPr lang="de-DE" sz="1920" dirty="0" err="1"/>
              <a:t>bacteria</a:t>
            </a:r>
            <a:r>
              <a:rPr lang="de-DE" sz="1920" dirty="0">
                <a:sym typeface="Wingdings" panose="05000000000000000000" pitchFamily="2" charset="2"/>
              </a:rPr>
              <a:t>  f:b = 1:100     1:10    1:3   1:1       2:1	5:1           100:1           1000:1	 </a:t>
            </a:r>
            <a:endParaRPr lang="de-DE" sz="1920" dirty="0"/>
          </a:p>
        </p:txBody>
      </p:sp>
      <p:pic>
        <p:nvPicPr>
          <p:cNvPr id="8" name="Grafik 7">
            <a:extLst>
              <a:ext uri="{FF2B5EF4-FFF2-40B4-BE49-F238E27FC236}">
                <a16:creationId xmlns:a16="http://schemas.microsoft.com/office/drawing/2014/main" id="{6966C820-D11A-4E17-9024-E0FA2187FA8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24" r="42930"/>
          <a:stretch/>
        </p:blipFill>
        <p:spPr>
          <a:xfrm>
            <a:off x="9187683" y="1038760"/>
            <a:ext cx="3764280" cy="7315200"/>
          </a:xfrm>
          <a:prstGeom prst="rect">
            <a:avLst/>
          </a:prstGeom>
        </p:spPr>
      </p:pic>
      <p:sp>
        <p:nvSpPr>
          <p:cNvPr id="9" name="Textfeld 8">
            <a:extLst>
              <a:ext uri="{FF2B5EF4-FFF2-40B4-BE49-F238E27FC236}">
                <a16:creationId xmlns:a16="http://schemas.microsoft.com/office/drawing/2014/main" id="{CFAC30C1-6AC0-4C94-ACD7-AD7F923FC01D}"/>
              </a:ext>
            </a:extLst>
          </p:cNvPr>
          <p:cNvSpPr txBox="1"/>
          <p:nvPr/>
        </p:nvSpPr>
        <p:spPr>
          <a:xfrm>
            <a:off x="9187683" y="8534400"/>
            <a:ext cx="3764280" cy="646331"/>
          </a:xfrm>
          <a:prstGeom prst="rect">
            <a:avLst/>
          </a:prstGeom>
          <a:noFill/>
        </p:spPr>
        <p:txBody>
          <a:bodyPr wrap="square" rtlCol="0">
            <a:spAutoFit/>
          </a:bodyPr>
          <a:lstStyle/>
          <a:p>
            <a:r>
              <a:rPr lang="de-DE" dirty="0"/>
              <a:t>Pic: </a:t>
            </a:r>
            <a:r>
              <a:rPr lang="de-DE" dirty="0" err="1"/>
              <a:t>Dactylorhiza</a:t>
            </a:r>
            <a:r>
              <a:rPr lang="de-DE" dirty="0"/>
              <a:t> </a:t>
            </a:r>
            <a:r>
              <a:rPr lang="de-DE" dirty="0" err="1"/>
              <a:t>majalis</a:t>
            </a:r>
            <a:r>
              <a:rPr lang="de-DE" dirty="0"/>
              <a:t> (Susanne Reichhart)</a:t>
            </a:r>
          </a:p>
        </p:txBody>
      </p:sp>
    </p:spTree>
    <p:extLst>
      <p:ext uri="{BB962C8B-B14F-4D97-AF65-F5344CB8AC3E}">
        <p14:creationId xmlns:p14="http://schemas.microsoft.com/office/powerpoint/2010/main" val="12771107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84E3B1F8-CCF0-4F80-94C2-11D7214DB9C6}"/>
              </a:ext>
            </a:extLst>
          </p:cNvPr>
          <p:cNvSpPr>
            <a:spLocks noGrp="1"/>
          </p:cNvSpPr>
          <p:nvPr>
            <p:ph type="body" sz="quarter" idx="10"/>
          </p:nvPr>
        </p:nvSpPr>
        <p:spPr>
          <a:xfrm>
            <a:off x="894080" y="496009"/>
            <a:ext cx="10993120" cy="1332791"/>
          </a:xfrm>
        </p:spPr>
        <p:txBody>
          <a:bodyPr/>
          <a:lstStyle/>
          <a:p>
            <a:r>
              <a:rPr lang="de-DE" dirty="0" err="1"/>
              <a:t>Soil</a:t>
            </a:r>
            <a:r>
              <a:rPr lang="de-DE" dirty="0"/>
              <a:t> </a:t>
            </a:r>
            <a:r>
              <a:rPr lang="de-DE" dirty="0" err="1"/>
              <a:t>life</a:t>
            </a:r>
            <a:r>
              <a:rPr lang="de-DE" dirty="0"/>
              <a:t> </a:t>
            </a:r>
            <a:r>
              <a:rPr lang="de-DE" dirty="0" err="1"/>
              <a:t>protection</a:t>
            </a:r>
            <a:r>
              <a:rPr lang="de-DE" dirty="0"/>
              <a:t> </a:t>
            </a:r>
            <a:r>
              <a:rPr lang="de-DE" dirty="0" err="1"/>
              <a:t>by</a:t>
            </a:r>
            <a:r>
              <a:rPr lang="de-DE" dirty="0"/>
              <a:t> </a:t>
            </a:r>
            <a:r>
              <a:rPr lang="de-DE" dirty="0" err="1"/>
              <a:t>unsealing</a:t>
            </a:r>
            <a:endParaRPr lang="de-DE" dirty="0"/>
          </a:p>
        </p:txBody>
      </p:sp>
      <p:sp>
        <p:nvSpPr>
          <p:cNvPr id="21" name="Textplatzhalter 20">
            <a:extLst>
              <a:ext uri="{FF2B5EF4-FFF2-40B4-BE49-F238E27FC236}">
                <a16:creationId xmlns:a16="http://schemas.microsoft.com/office/drawing/2014/main" id="{25BD7D23-B4A3-428A-8EFA-96836F97D927}"/>
              </a:ext>
            </a:extLst>
          </p:cNvPr>
          <p:cNvSpPr>
            <a:spLocks noGrp="1"/>
          </p:cNvSpPr>
          <p:nvPr>
            <p:ph type="body" sz="quarter" idx="11"/>
          </p:nvPr>
        </p:nvSpPr>
        <p:spPr>
          <a:xfrm>
            <a:off x="7632384" y="3559234"/>
            <a:ext cx="4883350" cy="2558005"/>
          </a:xfrm>
        </p:spPr>
        <p:txBody>
          <a:bodyPr>
            <a:normAutofit lnSpcReduction="10000"/>
          </a:bodyPr>
          <a:lstStyle/>
          <a:p>
            <a:r>
              <a:rPr lang="de-DE" dirty="0"/>
              <a:t>Pavement </a:t>
            </a:r>
            <a:r>
              <a:rPr lang="de-DE" dirty="0" err="1"/>
              <a:t>with</a:t>
            </a:r>
            <a:r>
              <a:rPr lang="de-DE" dirty="0"/>
              <a:t> </a:t>
            </a:r>
            <a:r>
              <a:rPr lang="de-DE" dirty="0" err="1"/>
              <a:t>asphalt</a:t>
            </a:r>
            <a:endParaRPr lang="de-DE" dirty="0"/>
          </a:p>
          <a:p>
            <a:r>
              <a:rPr lang="de-DE" dirty="0" err="1"/>
              <a:t>Concrete</a:t>
            </a:r>
            <a:r>
              <a:rPr lang="de-DE" dirty="0"/>
              <a:t> </a:t>
            </a:r>
            <a:r>
              <a:rPr lang="de-DE" dirty="0" err="1"/>
              <a:t>walls</a:t>
            </a:r>
            <a:endParaRPr lang="de-DE" dirty="0"/>
          </a:p>
          <a:p>
            <a:r>
              <a:rPr lang="de-DE" dirty="0" err="1"/>
              <a:t>Concrete</a:t>
            </a:r>
            <a:r>
              <a:rPr lang="de-DE" dirty="0"/>
              <a:t> </a:t>
            </a:r>
            <a:r>
              <a:rPr lang="de-DE" dirty="0" err="1"/>
              <a:t>tiles</a:t>
            </a:r>
            <a:endParaRPr lang="de-DE" dirty="0"/>
          </a:p>
          <a:p>
            <a:r>
              <a:rPr lang="de-DE" dirty="0"/>
              <a:t>Vertical and horizontal </a:t>
            </a:r>
            <a:r>
              <a:rPr lang="de-DE" dirty="0" err="1"/>
              <a:t>barriers</a:t>
            </a:r>
            <a:endParaRPr lang="de-DE" dirty="0"/>
          </a:p>
          <a:p>
            <a:pPr marL="0" indent="0">
              <a:buNone/>
            </a:pPr>
            <a:endParaRPr lang="de-DE" dirty="0"/>
          </a:p>
        </p:txBody>
      </p:sp>
      <p:pic>
        <p:nvPicPr>
          <p:cNvPr id="5" name="Grafik 4">
            <a:extLst>
              <a:ext uri="{FF2B5EF4-FFF2-40B4-BE49-F238E27FC236}">
                <a16:creationId xmlns:a16="http://schemas.microsoft.com/office/drawing/2014/main" id="{FFB492AA-48D7-4510-878E-27900D8C63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24" t="1936" r="5581" b="52671"/>
          <a:stretch/>
        </p:blipFill>
        <p:spPr>
          <a:xfrm rot="21431157">
            <a:off x="-518708" y="1679529"/>
            <a:ext cx="8000840" cy="6317415"/>
          </a:xfrm>
          <a:prstGeom prst="rect">
            <a:avLst/>
          </a:prstGeom>
        </p:spPr>
      </p:pic>
      <p:cxnSp>
        <p:nvCxnSpPr>
          <p:cNvPr id="7" name="Gerade Verbindung mit Pfeil 6">
            <a:extLst>
              <a:ext uri="{FF2B5EF4-FFF2-40B4-BE49-F238E27FC236}">
                <a16:creationId xmlns:a16="http://schemas.microsoft.com/office/drawing/2014/main" id="{4B410ED6-ED27-4C95-9C91-AA860184D3E4}"/>
              </a:ext>
            </a:extLst>
          </p:cNvPr>
          <p:cNvCxnSpPr>
            <a:cxnSpLocks/>
            <a:stCxn id="21" idx="1"/>
          </p:cNvCxnSpPr>
          <p:nvPr/>
        </p:nvCxnSpPr>
        <p:spPr>
          <a:xfrm flipH="1">
            <a:off x="6485934" y="4838237"/>
            <a:ext cx="1146450" cy="6195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Geschweifte Klammer rechts 21">
            <a:extLst>
              <a:ext uri="{FF2B5EF4-FFF2-40B4-BE49-F238E27FC236}">
                <a16:creationId xmlns:a16="http://schemas.microsoft.com/office/drawing/2014/main" id="{6D34B39B-4023-4221-A10B-DA1AC40E2428}"/>
              </a:ext>
            </a:extLst>
          </p:cNvPr>
          <p:cNvSpPr/>
          <p:nvPr/>
        </p:nvSpPr>
        <p:spPr>
          <a:xfrm>
            <a:off x="11777070" y="3061602"/>
            <a:ext cx="354682" cy="305563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de-DE"/>
          </a:p>
        </p:txBody>
      </p:sp>
      <p:sp>
        <p:nvSpPr>
          <p:cNvPr id="23" name="Textfeld 22">
            <a:extLst>
              <a:ext uri="{FF2B5EF4-FFF2-40B4-BE49-F238E27FC236}">
                <a16:creationId xmlns:a16="http://schemas.microsoft.com/office/drawing/2014/main" id="{C2FB613E-236F-4B43-BD62-141A9DEFAA0B}"/>
              </a:ext>
            </a:extLst>
          </p:cNvPr>
          <p:cNvSpPr txBox="1"/>
          <p:nvPr/>
        </p:nvSpPr>
        <p:spPr>
          <a:xfrm>
            <a:off x="12186845" y="3061601"/>
            <a:ext cx="738664" cy="3615200"/>
          </a:xfrm>
          <a:prstGeom prst="rect">
            <a:avLst/>
          </a:prstGeom>
          <a:noFill/>
        </p:spPr>
        <p:txBody>
          <a:bodyPr vert="vert" wrap="square" rtlCol="0">
            <a:spAutoFit/>
          </a:bodyPr>
          <a:lstStyle/>
          <a:p>
            <a:r>
              <a:rPr lang="de-DE" sz="3600" dirty="0" err="1"/>
              <a:t>Sealed</a:t>
            </a:r>
            <a:r>
              <a:rPr lang="de-DE" sz="3600" dirty="0"/>
              <a:t> </a:t>
            </a:r>
            <a:r>
              <a:rPr lang="de-DE" sz="3600" dirty="0" err="1"/>
              <a:t>surfaces</a:t>
            </a:r>
            <a:endParaRPr lang="de-DE" sz="3600" dirty="0"/>
          </a:p>
        </p:txBody>
      </p:sp>
      <p:cxnSp>
        <p:nvCxnSpPr>
          <p:cNvPr id="10" name="Gerade Verbindung mit Pfeil 9">
            <a:extLst>
              <a:ext uri="{FF2B5EF4-FFF2-40B4-BE49-F238E27FC236}">
                <a16:creationId xmlns:a16="http://schemas.microsoft.com/office/drawing/2014/main" id="{EBBAABB3-55B3-429E-B2DE-4D6286ADAEBB}"/>
              </a:ext>
            </a:extLst>
          </p:cNvPr>
          <p:cNvCxnSpPr>
            <a:cxnSpLocks/>
          </p:cNvCxnSpPr>
          <p:nvPr/>
        </p:nvCxnSpPr>
        <p:spPr>
          <a:xfrm flipH="1">
            <a:off x="6197400" y="4218666"/>
            <a:ext cx="1146450" cy="6195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feld 5">
            <a:extLst>
              <a:ext uri="{FF2B5EF4-FFF2-40B4-BE49-F238E27FC236}">
                <a16:creationId xmlns:a16="http://schemas.microsoft.com/office/drawing/2014/main" id="{1E4709F6-49D4-4328-94AD-0ACA8624C2D2}"/>
              </a:ext>
            </a:extLst>
          </p:cNvPr>
          <p:cNvSpPr txBox="1"/>
          <p:nvPr/>
        </p:nvSpPr>
        <p:spPr>
          <a:xfrm>
            <a:off x="2712720" y="7909560"/>
            <a:ext cx="3773214" cy="646331"/>
          </a:xfrm>
          <a:prstGeom prst="rect">
            <a:avLst/>
          </a:prstGeom>
          <a:noFill/>
        </p:spPr>
        <p:txBody>
          <a:bodyPr wrap="square" rtlCol="0">
            <a:spAutoFit/>
          </a:bodyPr>
          <a:lstStyle/>
          <a:p>
            <a:r>
              <a:rPr lang="de-DE" dirty="0"/>
              <a:t>Fig. Town </a:t>
            </a:r>
            <a:r>
              <a:rPr lang="de-DE" dirty="0" err="1"/>
              <a:t>square</a:t>
            </a:r>
            <a:r>
              <a:rPr lang="de-DE" dirty="0"/>
              <a:t> </a:t>
            </a:r>
            <a:r>
              <a:rPr lang="de-DE" dirty="0" err="1"/>
              <a:t>with</a:t>
            </a:r>
            <a:r>
              <a:rPr lang="de-DE" dirty="0"/>
              <a:t> </a:t>
            </a:r>
            <a:r>
              <a:rPr lang="de-DE" dirty="0" err="1"/>
              <a:t>sealed</a:t>
            </a:r>
            <a:r>
              <a:rPr lang="de-DE" dirty="0"/>
              <a:t> </a:t>
            </a:r>
            <a:r>
              <a:rPr lang="de-DE" dirty="0" err="1"/>
              <a:t>surfaces</a:t>
            </a:r>
            <a:r>
              <a:rPr lang="de-DE" dirty="0"/>
              <a:t> (Susanne Reichhart)</a:t>
            </a:r>
          </a:p>
        </p:txBody>
      </p:sp>
    </p:spTree>
    <p:extLst>
      <p:ext uri="{BB962C8B-B14F-4D97-AF65-F5344CB8AC3E}">
        <p14:creationId xmlns:p14="http://schemas.microsoft.com/office/powerpoint/2010/main" val="2942339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6475F5E-16FC-49B5-9879-C15530501E22}"/>
              </a:ext>
            </a:extLst>
          </p:cNvPr>
          <p:cNvSpPr>
            <a:spLocks noGrp="1"/>
          </p:cNvSpPr>
          <p:nvPr>
            <p:ph type="body" sz="quarter" idx="10"/>
          </p:nvPr>
        </p:nvSpPr>
        <p:spPr/>
        <p:txBody>
          <a:bodyPr/>
          <a:lstStyle/>
          <a:p>
            <a:r>
              <a:rPr lang="de-DE" dirty="0" err="1"/>
              <a:t>Unsealing</a:t>
            </a:r>
            <a:r>
              <a:rPr lang="de-DE" dirty="0"/>
              <a:t> and </a:t>
            </a:r>
            <a:r>
              <a:rPr lang="de-DE" dirty="0" err="1"/>
              <a:t>soil</a:t>
            </a:r>
            <a:r>
              <a:rPr lang="de-DE" dirty="0"/>
              <a:t> </a:t>
            </a:r>
            <a:r>
              <a:rPr lang="de-DE" dirty="0" err="1"/>
              <a:t>life</a:t>
            </a:r>
            <a:r>
              <a:rPr lang="de-DE" dirty="0"/>
              <a:t> – </a:t>
            </a:r>
            <a:r>
              <a:rPr lang="de-DE" dirty="0" err="1"/>
              <a:t>think</a:t>
            </a:r>
            <a:r>
              <a:rPr lang="de-DE" dirty="0"/>
              <a:t> </a:t>
            </a:r>
            <a:r>
              <a:rPr lang="de-DE" dirty="0" err="1"/>
              <a:t>of</a:t>
            </a:r>
            <a:r>
              <a:rPr lang="de-DE" dirty="0"/>
              <a:t> </a:t>
            </a:r>
            <a:r>
              <a:rPr lang="de-DE" dirty="0" err="1"/>
              <a:t>corridors</a:t>
            </a:r>
            <a:endParaRPr lang="de-DE" dirty="0"/>
          </a:p>
        </p:txBody>
      </p:sp>
      <p:sp>
        <p:nvSpPr>
          <p:cNvPr id="3" name="Textplatzhalter 2">
            <a:extLst>
              <a:ext uri="{FF2B5EF4-FFF2-40B4-BE49-F238E27FC236}">
                <a16:creationId xmlns:a16="http://schemas.microsoft.com/office/drawing/2014/main" id="{0A7F4E26-3347-4644-9518-196FCD108F6B}"/>
              </a:ext>
            </a:extLst>
          </p:cNvPr>
          <p:cNvSpPr>
            <a:spLocks noGrp="1"/>
          </p:cNvSpPr>
          <p:nvPr>
            <p:ph type="body" sz="quarter" idx="11"/>
          </p:nvPr>
        </p:nvSpPr>
        <p:spPr>
          <a:xfrm>
            <a:off x="8342217" y="2141315"/>
            <a:ext cx="4459383" cy="6992411"/>
          </a:xfrm>
        </p:spPr>
        <p:txBody>
          <a:bodyPr>
            <a:normAutofit fontScale="92500"/>
          </a:bodyPr>
          <a:lstStyle/>
          <a:p>
            <a:r>
              <a:rPr lang="de-DE" dirty="0"/>
              <a:t>Wildlife </a:t>
            </a:r>
            <a:r>
              <a:rPr lang="de-DE" dirty="0" err="1"/>
              <a:t>habitats</a:t>
            </a:r>
            <a:endParaRPr lang="de-DE" dirty="0"/>
          </a:p>
          <a:p>
            <a:r>
              <a:rPr lang="de-DE" dirty="0"/>
              <a:t>Restoration </a:t>
            </a:r>
            <a:r>
              <a:rPr lang="de-DE" dirty="0" err="1"/>
              <a:t>of</a:t>
            </a:r>
            <a:r>
              <a:rPr lang="de-DE" dirty="0"/>
              <a:t> </a:t>
            </a:r>
            <a:r>
              <a:rPr lang="de-DE" dirty="0" err="1"/>
              <a:t>rivers</a:t>
            </a:r>
            <a:r>
              <a:rPr lang="de-DE" dirty="0"/>
              <a:t> and </a:t>
            </a:r>
            <a:r>
              <a:rPr lang="de-DE" dirty="0" err="1"/>
              <a:t>creeks</a:t>
            </a:r>
            <a:endParaRPr lang="de-DE" dirty="0"/>
          </a:p>
          <a:p>
            <a:r>
              <a:rPr lang="de-DE" dirty="0" err="1"/>
              <a:t>Creating</a:t>
            </a:r>
            <a:r>
              <a:rPr lang="de-DE" dirty="0"/>
              <a:t> </a:t>
            </a:r>
            <a:r>
              <a:rPr lang="de-DE" dirty="0" err="1"/>
              <a:t>species-rich</a:t>
            </a:r>
            <a:r>
              <a:rPr lang="de-DE" dirty="0"/>
              <a:t> </a:t>
            </a:r>
            <a:r>
              <a:rPr lang="de-DE" dirty="0" err="1"/>
              <a:t>meadows</a:t>
            </a:r>
            <a:endParaRPr lang="de-DE" dirty="0"/>
          </a:p>
          <a:p>
            <a:r>
              <a:rPr lang="de-DE" dirty="0"/>
              <a:t>Regional and </a:t>
            </a:r>
            <a:r>
              <a:rPr lang="de-DE" dirty="0" err="1"/>
              <a:t>indigenous</a:t>
            </a:r>
            <a:r>
              <a:rPr lang="de-DE" dirty="0"/>
              <a:t> plants, </a:t>
            </a:r>
            <a:r>
              <a:rPr lang="de-DE" dirty="0" err="1"/>
              <a:t>shrubs</a:t>
            </a:r>
            <a:r>
              <a:rPr lang="de-DE" dirty="0"/>
              <a:t> and </a:t>
            </a:r>
            <a:r>
              <a:rPr lang="de-DE" dirty="0" err="1"/>
              <a:t>trees</a:t>
            </a:r>
            <a:endParaRPr lang="de-DE" dirty="0"/>
          </a:p>
          <a:p>
            <a:r>
              <a:rPr lang="de-DE" dirty="0">
                <a:highlight>
                  <a:srgbClr val="C4D600"/>
                </a:highlight>
              </a:rPr>
              <a:t>Fresh </a:t>
            </a:r>
            <a:r>
              <a:rPr lang="de-DE" dirty="0" err="1">
                <a:highlight>
                  <a:srgbClr val="C4D600"/>
                </a:highlight>
              </a:rPr>
              <a:t>air</a:t>
            </a:r>
            <a:r>
              <a:rPr lang="de-DE" dirty="0">
                <a:highlight>
                  <a:srgbClr val="C4D600"/>
                </a:highlight>
              </a:rPr>
              <a:t> </a:t>
            </a:r>
            <a:r>
              <a:rPr lang="de-DE" dirty="0" err="1">
                <a:highlight>
                  <a:srgbClr val="C4D600"/>
                </a:highlight>
              </a:rPr>
              <a:t>corridor</a:t>
            </a:r>
            <a:endParaRPr lang="de-DE" dirty="0">
              <a:highlight>
                <a:srgbClr val="C4D600"/>
              </a:highlight>
            </a:endParaRPr>
          </a:p>
          <a:p>
            <a:r>
              <a:rPr lang="de-DE" dirty="0">
                <a:highlight>
                  <a:srgbClr val="C4D600"/>
                </a:highlight>
              </a:rPr>
              <a:t>Vertical and horizontal </a:t>
            </a:r>
            <a:r>
              <a:rPr lang="de-DE" dirty="0" err="1">
                <a:highlight>
                  <a:srgbClr val="C4D600"/>
                </a:highlight>
              </a:rPr>
              <a:t>permeability</a:t>
            </a:r>
            <a:endParaRPr lang="de-DE" dirty="0">
              <a:highlight>
                <a:srgbClr val="C4D600"/>
              </a:highlight>
            </a:endParaRPr>
          </a:p>
          <a:p>
            <a:r>
              <a:rPr lang="de-DE" dirty="0">
                <a:highlight>
                  <a:srgbClr val="C4D600"/>
                </a:highlight>
              </a:rPr>
              <a:t>Create </a:t>
            </a:r>
            <a:r>
              <a:rPr lang="de-DE" dirty="0" err="1">
                <a:highlight>
                  <a:srgbClr val="C4D600"/>
                </a:highlight>
              </a:rPr>
              <a:t>opportunities</a:t>
            </a:r>
            <a:r>
              <a:rPr lang="de-DE" dirty="0">
                <a:highlight>
                  <a:srgbClr val="C4D600"/>
                </a:highlight>
              </a:rPr>
              <a:t> </a:t>
            </a:r>
            <a:r>
              <a:rPr lang="de-DE" dirty="0" err="1">
                <a:highlight>
                  <a:srgbClr val="C4D600"/>
                </a:highlight>
              </a:rPr>
              <a:t>for</a:t>
            </a:r>
            <a:r>
              <a:rPr lang="de-DE" dirty="0">
                <a:highlight>
                  <a:srgbClr val="C4D600"/>
                </a:highlight>
              </a:rPr>
              <a:t> </a:t>
            </a:r>
            <a:r>
              <a:rPr lang="de-DE" dirty="0" err="1">
                <a:highlight>
                  <a:srgbClr val="C4D600"/>
                </a:highlight>
              </a:rPr>
              <a:t>soil</a:t>
            </a:r>
            <a:r>
              <a:rPr lang="de-DE" dirty="0">
                <a:highlight>
                  <a:srgbClr val="C4D600"/>
                </a:highlight>
              </a:rPr>
              <a:t> </a:t>
            </a:r>
            <a:r>
              <a:rPr lang="de-DE" dirty="0" err="1">
                <a:highlight>
                  <a:srgbClr val="C4D600"/>
                </a:highlight>
              </a:rPr>
              <a:t>life</a:t>
            </a:r>
            <a:r>
              <a:rPr lang="de-DE" dirty="0">
                <a:highlight>
                  <a:srgbClr val="C4D600"/>
                </a:highlight>
              </a:rPr>
              <a:t> </a:t>
            </a:r>
            <a:r>
              <a:rPr lang="de-DE" dirty="0" err="1">
                <a:highlight>
                  <a:srgbClr val="C4D600"/>
                </a:highlight>
              </a:rPr>
              <a:t>migration</a:t>
            </a:r>
            <a:endParaRPr lang="de-DE" dirty="0">
              <a:highlight>
                <a:srgbClr val="C4D600"/>
              </a:highlight>
            </a:endParaRPr>
          </a:p>
          <a:p>
            <a:r>
              <a:rPr lang="de-DE" dirty="0"/>
              <a:t>Network </a:t>
            </a:r>
            <a:r>
              <a:rPr lang="de-DE" dirty="0" err="1"/>
              <a:t>of</a:t>
            </a:r>
            <a:r>
              <a:rPr lang="de-DE" dirty="0"/>
              <a:t> </a:t>
            </a:r>
            <a:r>
              <a:rPr lang="de-DE" dirty="0" err="1"/>
              <a:t>biotopes</a:t>
            </a:r>
            <a:endParaRPr lang="de-DE" dirty="0"/>
          </a:p>
          <a:p>
            <a:r>
              <a:rPr lang="de-DE" dirty="0" err="1"/>
              <a:t>Stepping</a:t>
            </a:r>
            <a:r>
              <a:rPr lang="de-DE" dirty="0"/>
              <a:t> </a:t>
            </a:r>
            <a:r>
              <a:rPr lang="de-DE" dirty="0" err="1"/>
              <a:t>stone</a:t>
            </a:r>
            <a:r>
              <a:rPr lang="de-DE" dirty="0"/>
              <a:t> </a:t>
            </a:r>
            <a:r>
              <a:rPr lang="de-DE" dirty="0" err="1"/>
              <a:t>habitates</a:t>
            </a:r>
            <a:endParaRPr lang="de-DE" dirty="0"/>
          </a:p>
          <a:p>
            <a:endParaRPr lang="de-DE" dirty="0"/>
          </a:p>
        </p:txBody>
      </p:sp>
      <p:pic>
        <p:nvPicPr>
          <p:cNvPr id="8" name="Grafik 7">
            <a:extLst>
              <a:ext uri="{FF2B5EF4-FFF2-40B4-BE49-F238E27FC236}">
                <a16:creationId xmlns:a16="http://schemas.microsoft.com/office/drawing/2014/main" id="{238C4653-2E82-476E-BA1B-C329D59558F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7307"/>
          <a:stretch/>
        </p:blipFill>
        <p:spPr>
          <a:xfrm rot="21448944">
            <a:off x="-1543018" y="2452811"/>
            <a:ext cx="9586289" cy="5787458"/>
          </a:xfrm>
          <a:prstGeom prst="rect">
            <a:avLst/>
          </a:prstGeom>
        </p:spPr>
      </p:pic>
      <p:cxnSp>
        <p:nvCxnSpPr>
          <p:cNvPr id="4" name="Gerade Verbindung mit Pfeil 3">
            <a:extLst>
              <a:ext uri="{FF2B5EF4-FFF2-40B4-BE49-F238E27FC236}">
                <a16:creationId xmlns:a16="http://schemas.microsoft.com/office/drawing/2014/main" id="{3D14508A-3FE4-402E-9D88-CE1C6BF862B0}"/>
              </a:ext>
            </a:extLst>
          </p:cNvPr>
          <p:cNvCxnSpPr>
            <a:cxnSpLocks/>
          </p:cNvCxnSpPr>
          <p:nvPr/>
        </p:nvCxnSpPr>
        <p:spPr>
          <a:xfrm flipH="1">
            <a:off x="6769768" y="2573469"/>
            <a:ext cx="1572450" cy="843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017443C7-88B2-4064-A46B-8C612B6C31F1}"/>
              </a:ext>
            </a:extLst>
          </p:cNvPr>
          <p:cNvSpPr txBox="1"/>
          <p:nvPr/>
        </p:nvSpPr>
        <p:spPr>
          <a:xfrm>
            <a:off x="1117600" y="1305580"/>
            <a:ext cx="10276241" cy="523220"/>
          </a:xfrm>
          <a:prstGeom prst="rect">
            <a:avLst/>
          </a:prstGeom>
          <a:noFill/>
        </p:spPr>
        <p:txBody>
          <a:bodyPr wrap="square" rtlCol="0">
            <a:spAutoFit/>
          </a:bodyPr>
          <a:lstStyle/>
          <a:p>
            <a:r>
              <a:rPr lang="de-DE" sz="2800" dirty="0"/>
              <a:t>Find a </a:t>
            </a:r>
            <a:r>
              <a:rPr lang="de-DE" sz="2800" dirty="0" err="1">
                <a:highlight>
                  <a:srgbClr val="C4D600"/>
                </a:highlight>
              </a:rPr>
              <a:t>biodiversity</a:t>
            </a:r>
            <a:r>
              <a:rPr lang="de-DE" sz="2800" dirty="0">
                <a:highlight>
                  <a:srgbClr val="C4D600"/>
                </a:highlight>
              </a:rPr>
              <a:t> </a:t>
            </a:r>
            <a:r>
              <a:rPr lang="de-DE" sz="2800" dirty="0" err="1">
                <a:highlight>
                  <a:srgbClr val="C4D600"/>
                </a:highlight>
              </a:rPr>
              <a:t>enhancing</a:t>
            </a:r>
            <a:r>
              <a:rPr lang="de-DE" sz="2800" dirty="0">
                <a:highlight>
                  <a:srgbClr val="C4D600"/>
                </a:highlight>
              </a:rPr>
              <a:t> </a:t>
            </a:r>
            <a:r>
              <a:rPr lang="de-DE" sz="2800" dirty="0" err="1">
                <a:highlight>
                  <a:srgbClr val="C4D600"/>
                </a:highlight>
              </a:rPr>
              <a:t>concept</a:t>
            </a:r>
            <a:r>
              <a:rPr lang="de-DE" sz="2800" dirty="0">
                <a:highlight>
                  <a:srgbClr val="C4D600"/>
                </a:highlight>
              </a:rPr>
              <a:t> </a:t>
            </a:r>
            <a:r>
              <a:rPr lang="de-DE" sz="2800" dirty="0" err="1"/>
              <a:t>for</a:t>
            </a:r>
            <a:r>
              <a:rPr lang="de-DE" sz="2800" dirty="0"/>
              <a:t> </a:t>
            </a:r>
            <a:r>
              <a:rPr lang="de-DE" sz="2800" dirty="0" err="1"/>
              <a:t>your</a:t>
            </a:r>
            <a:r>
              <a:rPr lang="de-DE" sz="2800" dirty="0"/>
              <a:t> </a:t>
            </a:r>
            <a:r>
              <a:rPr lang="de-DE" sz="2800" dirty="0" err="1"/>
              <a:t>village</a:t>
            </a:r>
            <a:r>
              <a:rPr lang="de-DE" sz="2800" dirty="0"/>
              <a:t> </a:t>
            </a:r>
            <a:r>
              <a:rPr lang="de-DE" sz="2800" dirty="0" err="1"/>
              <a:t>or</a:t>
            </a:r>
            <a:r>
              <a:rPr lang="de-DE" sz="2800" dirty="0"/>
              <a:t> </a:t>
            </a:r>
            <a:r>
              <a:rPr lang="de-DE" sz="2800" dirty="0" err="1"/>
              <a:t>city</a:t>
            </a:r>
            <a:endParaRPr lang="de-DE" sz="2800" dirty="0"/>
          </a:p>
        </p:txBody>
      </p:sp>
      <p:cxnSp>
        <p:nvCxnSpPr>
          <p:cNvPr id="9" name="Gerade Verbindung mit Pfeil 8">
            <a:extLst>
              <a:ext uri="{FF2B5EF4-FFF2-40B4-BE49-F238E27FC236}">
                <a16:creationId xmlns:a16="http://schemas.microsoft.com/office/drawing/2014/main" id="{E1231CA7-72F8-4DFA-9D29-12115C2E6306}"/>
              </a:ext>
            </a:extLst>
          </p:cNvPr>
          <p:cNvCxnSpPr>
            <a:cxnSpLocks/>
          </p:cNvCxnSpPr>
          <p:nvPr/>
        </p:nvCxnSpPr>
        <p:spPr>
          <a:xfrm flipH="1">
            <a:off x="6934198" y="3329354"/>
            <a:ext cx="1459525" cy="10387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Gerade Verbindung mit Pfeil 9">
            <a:extLst>
              <a:ext uri="{FF2B5EF4-FFF2-40B4-BE49-F238E27FC236}">
                <a16:creationId xmlns:a16="http://schemas.microsoft.com/office/drawing/2014/main" id="{A5DEB4E2-BB7C-4822-9903-4A3828DC49D0}"/>
              </a:ext>
            </a:extLst>
          </p:cNvPr>
          <p:cNvCxnSpPr>
            <a:cxnSpLocks/>
          </p:cNvCxnSpPr>
          <p:nvPr/>
        </p:nvCxnSpPr>
        <p:spPr>
          <a:xfrm flipH="1">
            <a:off x="6502400" y="4477673"/>
            <a:ext cx="1839816" cy="2285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Gerade Verbindung mit Pfeil 11">
            <a:extLst>
              <a:ext uri="{FF2B5EF4-FFF2-40B4-BE49-F238E27FC236}">
                <a16:creationId xmlns:a16="http://schemas.microsoft.com/office/drawing/2014/main" id="{366C4964-D3CC-45E9-9A47-2FBDFC6DA8A8}"/>
              </a:ext>
            </a:extLst>
          </p:cNvPr>
          <p:cNvCxnSpPr>
            <a:cxnSpLocks/>
          </p:cNvCxnSpPr>
          <p:nvPr/>
        </p:nvCxnSpPr>
        <p:spPr>
          <a:xfrm flipH="1">
            <a:off x="6769767" y="4270870"/>
            <a:ext cx="1572449" cy="4152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D6389FE3-C7E8-4035-8066-C215C1E2DFCB}"/>
              </a:ext>
            </a:extLst>
          </p:cNvPr>
          <p:cNvCxnSpPr>
            <a:cxnSpLocks/>
          </p:cNvCxnSpPr>
          <p:nvPr/>
        </p:nvCxnSpPr>
        <p:spPr>
          <a:xfrm flipH="1">
            <a:off x="7010400" y="5222631"/>
            <a:ext cx="1243585" cy="3979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feld 17">
            <a:extLst>
              <a:ext uri="{FF2B5EF4-FFF2-40B4-BE49-F238E27FC236}">
                <a16:creationId xmlns:a16="http://schemas.microsoft.com/office/drawing/2014/main" id="{37B9BBAC-B0F3-4D67-98E8-531BFD1A569F}"/>
              </a:ext>
            </a:extLst>
          </p:cNvPr>
          <p:cNvSpPr txBox="1"/>
          <p:nvPr/>
        </p:nvSpPr>
        <p:spPr>
          <a:xfrm>
            <a:off x="2617426" y="8217949"/>
            <a:ext cx="4316772" cy="646331"/>
          </a:xfrm>
          <a:prstGeom prst="rect">
            <a:avLst/>
          </a:prstGeom>
          <a:noFill/>
        </p:spPr>
        <p:txBody>
          <a:bodyPr wrap="square" rtlCol="0">
            <a:spAutoFit/>
          </a:bodyPr>
          <a:lstStyle/>
          <a:p>
            <a:r>
              <a:rPr lang="de-DE" dirty="0"/>
              <a:t>Fig. Town </a:t>
            </a:r>
            <a:r>
              <a:rPr lang="de-DE" dirty="0" err="1"/>
              <a:t>square</a:t>
            </a:r>
            <a:r>
              <a:rPr lang="de-DE" dirty="0"/>
              <a:t> </a:t>
            </a:r>
            <a:r>
              <a:rPr lang="de-DE" dirty="0" err="1"/>
              <a:t>with</a:t>
            </a:r>
            <a:r>
              <a:rPr lang="de-DE" dirty="0"/>
              <a:t> </a:t>
            </a:r>
            <a:r>
              <a:rPr lang="de-DE" dirty="0" err="1"/>
              <a:t>unsealed</a:t>
            </a:r>
            <a:r>
              <a:rPr lang="de-DE" dirty="0"/>
              <a:t> </a:t>
            </a:r>
            <a:r>
              <a:rPr lang="de-DE" dirty="0" err="1"/>
              <a:t>surfaces</a:t>
            </a:r>
            <a:r>
              <a:rPr lang="de-DE" dirty="0"/>
              <a:t> (Susanne Reichhart)</a:t>
            </a:r>
          </a:p>
        </p:txBody>
      </p:sp>
    </p:spTree>
    <p:extLst>
      <p:ext uri="{BB962C8B-B14F-4D97-AF65-F5344CB8AC3E}">
        <p14:creationId xmlns:p14="http://schemas.microsoft.com/office/powerpoint/2010/main" val="236652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057FD16-93AB-4EE3-B2BE-C365997EBA5D}"/>
              </a:ext>
            </a:extLst>
          </p:cNvPr>
          <p:cNvSpPr>
            <a:spLocks noGrp="1"/>
          </p:cNvSpPr>
          <p:nvPr>
            <p:ph type="body" sz="quarter" idx="10"/>
          </p:nvPr>
        </p:nvSpPr>
        <p:spPr/>
        <p:txBody>
          <a:bodyPr/>
          <a:lstStyle/>
          <a:p>
            <a:r>
              <a:rPr lang="de-DE" dirty="0"/>
              <a:t>Think on </a:t>
            </a:r>
            <a:r>
              <a:rPr lang="de-DE" dirty="0" err="1"/>
              <a:t>landscape</a:t>
            </a:r>
            <a:r>
              <a:rPr lang="de-DE" dirty="0"/>
              <a:t> </a:t>
            </a:r>
            <a:r>
              <a:rPr lang="de-DE" dirty="0" err="1"/>
              <a:t>scale</a:t>
            </a:r>
            <a:endParaRPr lang="de-DE" dirty="0"/>
          </a:p>
        </p:txBody>
      </p:sp>
      <p:sp>
        <p:nvSpPr>
          <p:cNvPr id="3" name="Textplatzhalter 2">
            <a:extLst>
              <a:ext uri="{FF2B5EF4-FFF2-40B4-BE49-F238E27FC236}">
                <a16:creationId xmlns:a16="http://schemas.microsoft.com/office/drawing/2014/main" id="{7E85E51A-8EF4-4905-A2F6-4F7D5FB2F4AF}"/>
              </a:ext>
            </a:extLst>
          </p:cNvPr>
          <p:cNvSpPr>
            <a:spLocks noGrp="1"/>
          </p:cNvSpPr>
          <p:nvPr>
            <p:ph type="body" sz="quarter" idx="11"/>
          </p:nvPr>
        </p:nvSpPr>
        <p:spPr/>
        <p:txBody>
          <a:bodyPr/>
          <a:lstStyle/>
          <a:p>
            <a:endParaRPr lang="de-DE"/>
          </a:p>
        </p:txBody>
      </p:sp>
      <p:pic>
        <p:nvPicPr>
          <p:cNvPr id="5" name="Picture 2" descr="Bildergebnis für Agrarlandschaft">
            <a:extLst>
              <a:ext uri="{FF2B5EF4-FFF2-40B4-BE49-F238E27FC236}">
                <a16:creationId xmlns:a16="http://schemas.microsoft.com/office/drawing/2014/main" id="{6C29B2E0-F3F1-4D54-BC5A-3F9F8BA93A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008" y="1617126"/>
            <a:ext cx="4493395" cy="33685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Ähnliches Foto">
            <a:extLst>
              <a:ext uri="{FF2B5EF4-FFF2-40B4-BE49-F238E27FC236}">
                <a16:creationId xmlns:a16="http://schemas.microsoft.com/office/drawing/2014/main" id="{DBB4CA90-E4EA-4F60-BDDE-5E0C880130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6606" b="13927"/>
          <a:stretch/>
        </p:blipFill>
        <p:spPr bwMode="auto">
          <a:xfrm>
            <a:off x="462773" y="5348943"/>
            <a:ext cx="4469630" cy="308920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Wiesenvergleich">
            <a:extLst>
              <a:ext uri="{FF2B5EF4-FFF2-40B4-BE49-F238E27FC236}">
                <a16:creationId xmlns:a16="http://schemas.microsoft.com/office/drawing/2014/main" id="{BC070954-F993-46C1-B2A4-7A2423627D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7709" t="2252" r="1540" b="2252"/>
          <a:stretch>
            <a:fillRect/>
          </a:stretch>
        </p:blipFill>
        <p:spPr bwMode="auto">
          <a:xfrm>
            <a:off x="5268733" y="1612061"/>
            <a:ext cx="3843003" cy="596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Wiesenvergleich">
            <a:extLst>
              <a:ext uri="{FF2B5EF4-FFF2-40B4-BE49-F238E27FC236}">
                <a16:creationId xmlns:a16="http://schemas.microsoft.com/office/drawing/2014/main" id="{2CAD036F-3D3F-455C-89BA-85E3A01A89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540" t="2252" r="57709" b="2252"/>
          <a:stretch>
            <a:fillRect/>
          </a:stretch>
        </p:blipFill>
        <p:spPr bwMode="auto">
          <a:xfrm>
            <a:off x="9368201" y="1612062"/>
            <a:ext cx="3842400" cy="5969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feil nach rechts 10">
            <a:extLst>
              <a:ext uri="{FF2B5EF4-FFF2-40B4-BE49-F238E27FC236}">
                <a16:creationId xmlns:a16="http://schemas.microsoft.com/office/drawing/2014/main" id="{9827356C-CF46-43EB-A32E-0254589A8105}"/>
              </a:ext>
            </a:extLst>
          </p:cNvPr>
          <p:cNvSpPr/>
          <p:nvPr/>
        </p:nvSpPr>
        <p:spPr>
          <a:xfrm>
            <a:off x="9035135" y="4634484"/>
            <a:ext cx="492201"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unten 6">
            <a:extLst>
              <a:ext uri="{FF2B5EF4-FFF2-40B4-BE49-F238E27FC236}">
                <a16:creationId xmlns:a16="http://schemas.microsoft.com/office/drawing/2014/main" id="{6218112C-5A11-4B98-9925-FB17B577414B}"/>
              </a:ext>
            </a:extLst>
          </p:cNvPr>
          <p:cNvSpPr/>
          <p:nvPr/>
        </p:nvSpPr>
        <p:spPr>
          <a:xfrm>
            <a:off x="2889678" y="4917198"/>
            <a:ext cx="541300" cy="66229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6">
            <a:extLst>
              <a:ext uri="{FF2B5EF4-FFF2-40B4-BE49-F238E27FC236}">
                <a16:creationId xmlns:a16="http://schemas.microsoft.com/office/drawing/2014/main" id="{2DEE41C7-3749-462D-8C8A-32B4C60E3F8F}"/>
              </a:ext>
            </a:extLst>
          </p:cNvPr>
          <p:cNvSpPr/>
          <p:nvPr/>
        </p:nvSpPr>
        <p:spPr>
          <a:xfrm rot="10800000">
            <a:off x="2708701" y="4634484"/>
            <a:ext cx="903254" cy="109740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rechts 10">
            <a:extLst>
              <a:ext uri="{FF2B5EF4-FFF2-40B4-BE49-F238E27FC236}">
                <a16:creationId xmlns:a16="http://schemas.microsoft.com/office/drawing/2014/main" id="{346F9B05-22C5-4F08-848E-7F84A172AA5B}"/>
              </a:ext>
            </a:extLst>
          </p:cNvPr>
          <p:cNvSpPr/>
          <p:nvPr/>
        </p:nvSpPr>
        <p:spPr>
          <a:xfrm rot="10800000">
            <a:off x="8662736" y="4251158"/>
            <a:ext cx="1153653" cy="10630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6961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4B6112-9C6D-4F4B-B94E-772192DD5618}"/>
              </a:ext>
            </a:extLst>
          </p:cNvPr>
          <p:cNvSpPr>
            <a:spLocks noGrp="1"/>
          </p:cNvSpPr>
          <p:nvPr>
            <p:ph type="body" sz="quarter" idx="10"/>
          </p:nvPr>
        </p:nvSpPr>
        <p:spPr/>
        <p:txBody>
          <a:bodyPr/>
          <a:lstStyle/>
          <a:p>
            <a:r>
              <a:rPr lang="de-DE" dirty="0" err="1"/>
              <a:t>Ideas</a:t>
            </a:r>
            <a:r>
              <a:rPr lang="de-DE" dirty="0"/>
              <a:t> </a:t>
            </a:r>
            <a:r>
              <a:rPr lang="de-DE" dirty="0" err="1"/>
              <a:t>for</a:t>
            </a:r>
            <a:r>
              <a:rPr lang="de-DE" dirty="0"/>
              <a:t> </a:t>
            </a:r>
            <a:r>
              <a:rPr lang="de-DE" dirty="0" err="1"/>
              <a:t>the</a:t>
            </a:r>
            <a:r>
              <a:rPr lang="de-DE" dirty="0"/>
              <a:t> </a:t>
            </a:r>
            <a:r>
              <a:rPr lang="de-DE" dirty="0" err="1"/>
              <a:t>new</a:t>
            </a:r>
            <a:r>
              <a:rPr lang="de-DE" dirty="0"/>
              <a:t> </a:t>
            </a:r>
            <a:r>
              <a:rPr lang="de-DE" dirty="0" err="1"/>
              <a:t>tidy</a:t>
            </a:r>
            <a:endParaRPr lang="de-DE" dirty="0"/>
          </a:p>
        </p:txBody>
      </p:sp>
      <p:sp>
        <p:nvSpPr>
          <p:cNvPr id="3" name="Textplatzhalter 2">
            <a:extLst>
              <a:ext uri="{FF2B5EF4-FFF2-40B4-BE49-F238E27FC236}">
                <a16:creationId xmlns:a16="http://schemas.microsoft.com/office/drawing/2014/main" id="{BF2FBB38-4B15-482E-8869-0BB4922F632A}"/>
              </a:ext>
            </a:extLst>
          </p:cNvPr>
          <p:cNvSpPr>
            <a:spLocks noGrp="1"/>
          </p:cNvSpPr>
          <p:nvPr>
            <p:ph type="body" sz="quarter" idx="11"/>
          </p:nvPr>
        </p:nvSpPr>
        <p:spPr>
          <a:xfrm>
            <a:off x="894080" y="1949450"/>
            <a:ext cx="4145280" cy="5530850"/>
          </a:xfrm>
        </p:spPr>
        <p:txBody>
          <a:bodyPr/>
          <a:lstStyle/>
          <a:p>
            <a:endParaRPr lang="de-DE" dirty="0"/>
          </a:p>
        </p:txBody>
      </p:sp>
      <p:pic>
        <p:nvPicPr>
          <p:cNvPr id="9" name="Grafik 8">
            <a:extLst>
              <a:ext uri="{FF2B5EF4-FFF2-40B4-BE49-F238E27FC236}">
                <a16:creationId xmlns:a16="http://schemas.microsoft.com/office/drawing/2014/main" id="{0D9E7CBA-761E-43F5-809B-868C3CF93A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708" y="2389402"/>
            <a:ext cx="7718305" cy="5788729"/>
          </a:xfrm>
          <a:prstGeom prst="rect">
            <a:avLst/>
          </a:prstGeom>
        </p:spPr>
      </p:pic>
      <p:pic>
        <p:nvPicPr>
          <p:cNvPr id="11" name="Grafik 10">
            <a:extLst>
              <a:ext uri="{FF2B5EF4-FFF2-40B4-BE49-F238E27FC236}">
                <a16:creationId xmlns:a16="http://schemas.microsoft.com/office/drawing/2014/main" id="{953F8A48-E4E5-414D-A512-D8F65F293D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491" r="17172"/>
          <a:stretch/>
        </p:blipFill>
        <p:spPr>
          <a:xfrm rot="5400000">
            <a:off x="7622371" y="4793975"/>
            <a:ext cx="3654134" cy="5043756"/>
          </a:xfrm>
          <a:prstGeom prst="rect">
            <a:avLst/>
          </a:prstGeom>
        </p:spPr>
      </p:pic>
      <p:pic>
        <p:nvPicPr>
          <p:cNvPr id="13" name="Grafik 12">
            <a:extLst>
              <a:ext uri="{FF2B5EF4-FFF2-40B4-BE49-F238E27FC236}">
                <a16:creationId xmlns:a16="http://schemas.microsoft.com/office/drawing/2014/main" id="{C574EAFC-4541-4F84-AC42-E4A6DAADFC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7560" y="1424614"/>
            <a:ext cx="5043756" cy="3782818"/>
          </a:xfrm>
          <a:prstGeom prst="rect">
            <a:avLst/>
          </a:prstGeom>
        </p:spPr>
      </p:pic>
    </p:spTree>
    <p:extLst>
      <p:ext uri="{BB962C8B-B14F-4D97-AF65-F5344CB8AC3E}">
        <p14:creationId xmlns:p14="http://schemas.microsoft.com/office/powerpoint/2010/main" val="1151982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C56A8F-58F7-4023-8679-408926EF580A}"/>
              </a:ext>
            </a:extLst>
          </p:cNvPr>
          <p:cNvSpPr>
            <a:spLocks noGrp="1"/>
          </p:cNvSpPr>
          <p:nvPr>
            <p:ph type="body" sz="quarter" idx="10"/>
          </p:nvPr>
        </p:nvSpPr>
        <p:spPr>
          <a:xfrm>
            <a:off x="894080" y="282649"/>
            <a:ext cx="12110720" cy="1332791"/>
          </a:xfrm>
        </p:spPr>
        <p:txBody>
          <a:bodyPr/>
          <a:lstStyle/>
          <a:p>
            <a:r>
              <a:rPr lang="de-DE" dirty="0" err="1"/>
              <a:t>Encorage</a:t>
            </a:r>
            <a:r>
              <a:rPr lang="de-DE" dirty="0"/>
              <a:t> </a:t>
            </a:r>
            <a:r>
              <a:rPr lang="de-DE" dirty="0" err="1"/>
              <a:t>soil</a:t>
            </a:r>
            <a:r>
              <a:rPr lang="de-DE" dirty="0"/>
              <a:t> </a:t>
            </a:r>
            <a:r>
              <a:rPr lang="de-DE" dirty="0" err="1"/>
              <a:t>life</a:t>
            </a:r>
            <a:r>
              <a:rPr lang="de-DE" dirty="0"/>
              <a:t> </a:t>
            </a:r>
            <a:r>
              <a:rPr lang="de-DE" dirty="0" err="1"/>
              <a:t>by</a:t>
            </a:r>
            <a:r>
              <a:rPr lang="de-DE" dirty="0"/>
              <a:t> </a:t>
            </a:r>
            <a:r>
              <a:rPr lang="de-DE" dirty="0" err="1"/>
              <a:t>enhancing</a:t>
            </a:r>
            <a:r>
              <a:rPr lang="de-DE" dirty="0"/>
              <a:t> </a:t>
            </a:r>
            <a:r>
              <a:rPr lang="de-DE" dirty="0" err="1"/>
              <a:t>biodiversity</a:t>
            </a:r>
            <a:r>
              <a:rPr lang="de-DE" dirty="0"/>
              <a:t> </a:t>
            </a:r>
            <a:r>
              <a:rPr lang="de-DE" dirty="0" err="1"/>
              <a:t>above</a:t>
            </a:r>
            <a:r>
              <a:rPr lang="de-DE" dirty="0"/>
              <a:t> </a:t>
            </a:r>
            <a:r>
              <a:rPr lang="de-DE" dirty="0" err="1"/>
              <a:t>ground</a:t>
            </a:r>
            <a:endParaRPr lang="de-DE" dirty="0"/>
          </a:p>
        </p:txBody>
      </p:sp>
      <p:sp>
        <p:nvSpPr>
          <p:cNvPr id="3" name="Textplatzhalter 2">
            <a:extLst>
              <a:ext uri="{FF2B5EF4-FFF2-40B4-BE49-F238E27FC236}">
                <a16:creationId xmlns:a16="http://schemas.microsoft.com/office/drawing/2014/main" id="{5967A3D8-4220-4616-A2D1-A1763FD1F3C2}"/>
              </a:ext>
            </a:extLst>
          </p:cNvPr>
          <p:cNvSpPr>
            <a:spLocks noGrp="1"/>
          </p:cNvSpPr>
          <p:nvPr>
            <p:ph type="body" sz="quarter" idx="11"/>
          </p:nvPr>
        </p:nvSpPr>
        <p:spPr/>
        <p:txBody>
          <a:bodyPr/>
          <a:lstStyle/>
          <a:p>
            <a:endParaRPr lang="de-DE" dirty="0"/>
          </a:p>
        </p:txBody>
      </p:sp>
      <p:pic>
        <p:nvPicPr>
          <p:cNvPr id="4" name="Grafik 3">
            <a:extLst>
              <a:ext uri="{FF2B5EF4-FFF2-40B4-BE49-F238E27FC236}">
                <a16:creationId xmlns:a16="http://schemas.microsoft.com/office/drawing/2014/main" id="{5453A5E0-65E3-47FC-8459-42522194AE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5515" y="1336170"/>
            <a:ext cx="4368820" cy="3276614"/>
          </a:xfrm>
          <a:prstGeom prst="rect">
            <a:avLst/>
          </a:prstGeom>
        </p:spPr>
      </p:pic>
      <p:pic>
        <p:nvPicPr>
          <p:cNvPr id="5" name="Grafik 4">
            <a:extLst>
              <a:ext uri="{FF2B5EF4-FFF2-40B4-BE49-F238E27FC236}">
                <a16:creationId xmlns:a16="http://schemas.microsoft.com/office/drawing/2014/main" id="{79185B4C-B3CD-4BA6-A81E-6AF7833D2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5515" y="4952943"/>
            <a:ext cx="5430409" cy="4072808"/>
          </a:xfrm>
          <a:prstGeom prst="rect">
            <a:avLst/>
          </a:prstGeom>
        </p:spPr>
      </p:pic>
      <p:pic>
        <p:nvPicPr>
          <p:cNvPr id="6" name="Picture 10" descr="Bildergebnis für sandbienen aggregation">
            <a:extLst>
              <a:ext uri="{FF2B5EF4-FFF2-40B4-BE49-F238E27FC236}">
                <a16:creationId xmlns:a16="http://schemas.microsoft.com/office/drawing/2014/main" id="{5BFF90FE-DF41-464E-812B-9717445519B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 r="45304"/>
          <a:stretch/>
        </p:blipFill>
        <p:spPr bwMode="auto">
          <a:xfrm>
            <a:off x="-953504" y="1336170"/>
            <a:ext cx="3790341" cy="46199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Trockenmauer Walzen-Wolfsmilch">
            <a:extLst>
              <a:ext uri="{FF2B5EF4-FFF2-40B4-BE49-F238E27FC236}">
                <a16:creationId xmlns:a16="http://schemas.microsoft.com/office/drawing/2014/main" id="{6524A706-697E-4B2D-AE1B-9E79FF2D01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 y="6176148"/>
            <a:ext cx="3799465" cy="28496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8" descr="Bildergebnis für abbruchkanten biene">
            <a:extLst>
              <a:ext uri="{FF2B5EF4-FFF2-40B4-BE49-F238E27FC236}">
                <a16:creationId xmlns:a16="http://schemas.microsoft.com/office/drawing/2014/main" id="{F21478B4-A59B-4721-A13C-5F6300C484D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30442" y="1348870"/>
            <a:ext cx="6145424" cy="46072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Ruderalflächen, Hänge, Hügel">
            <a:extLst>
              <a:ext uri="{FF2B5EF4-FFF2-40B4-BE49-F238E27FC236}">
                <a16:creationId xmlns:a16="http://schemas.microsoft.com/office/drawing/2014/main" id="{8836A51D-6F69-4BEE-A8F1-007E4D71C00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8246" t="29090"/>
          <a:stretch/>
        </p:blipFill>
        <p:spPr bwMode="auto">
          <a:xfrm>
            <a:off x="4188317" y="6176149"/>
            <a:ext cx="4963339" cy="284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45046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3C52290-BFB7-47F2-B751-92F150C5C3DD}"/>
              </a:ext>
            </a:extLst>
          </p:cNvPr>
          <p:cNvSpPr>
            <a:spLocks noGrp="1"/>
          </p:cNvSpPr>
          <p:nvPr>
            <p:ph type="body" sz="quarter" idx="10"/>
          </p:nvPr>
        </p:nvSpPr>
        <p:spPr>
          <a:xfrm>
            <a:off x="894080" y="496009"/>
            <a:ext cx="6684010" cy="1332791"/>
          </a:xfrm>
        </p:spPr>
        <p:txBody>
          <a:bodyPr>
            <a:normAutofit fontScale="92500"/>
          </a:bodyPr>
          <a:lstStyle/>
          <a:p>
            <a:r>
              <a:rPr lang="de-DE" dirty="0" err="1"/>
              <a:t>Unseal</a:t>
            </a:r>
            <a:r>
              <a:rPr lang="de-DE" dirty="0"/>
              <a:t> and form </a:t>
            </a:r>
            <a:r>
              <a:rPr lang="de-DE" dirty="0" err="1"/>
              <a:t>species-rich</a:t>
            </a:r>
            <a:r>
              <a:rPr lang="de-DE" dirty="0"/>
              <a:t> plant </a:t>
            </a:r>
            <a:r>
              <a:rPr lang="de-DE" dirty="0" err="1"/>
              <a:t>communities</a:t>
            </a:r>
            <a:r>
              <a:rPr lang="de-DE" dirty="0"/>
              <a:t> </a:t>
            </a:r>
            <a:r>
              <a:rPr lang="de-DE" dirty="0" err="1"/>
              <a:t>that</a:t>
            </a:r>
            <a:r>
              <a:rPr lang="de-DE" dirty="0"/>
              <a:t> </a:t>
            </a:r>
            <a:r>
              <a:rPr lang="de-DE" dirty="0" err="1"/>
              <a:t>attract</a:t>
            </a:r>
            <a:r>
              <a:rPr lang="de-DE" dirty="0"/>
              <a:t> </a:t>
            </a:r>
            <a:r>
              <a:rPr lang="de-DE" dirty="0" err="1"/>
              <a:t>pollinators</a:t>
            </a:r>
            <a:endParaRPr lang="de-DE" dirty="0"/>
          </a:p>
        </p:txBody>
      </p:sp>
      <p:sp>
        <p:nvSpPr>
          <p:cNvPr id="3" name="Textplatzhalter 2">
            <a:extLst>
              <a:ext uri="{FF2B5EF4-FFF2-40B4-BE49-F238E27FC236}">
                <a16:creationId xmlns:a16="http://schemas.microsoft.com/office/drawing/2014/main" id="{145D2C00-6208-4DC2-9BF0-82A64D9547F0}"/>
              </a:ext>
            </a:extLst>
          </p:cNvPr>
          <p:cNvSpPr>
            <a:spLocks noGrp="1"/>
          </p:cNvSpPr>
          <p:nvPr>
            <p:ph type="body" sz="quarter" idx="11"/>
          </p:nvPr>
        </p:nvSpPr>
        <p:spPr>
          <a:xfrm>
            <a:off x="894080" y="1949450"/>
            <a:ext cx="6436360" cy="7026910"/>
          </a:xfrm>
        </p:spPr>
        <p:txBody>
          <a:bodyPr>
            <a:normAutofit/>
          </a:bodyPr>
          <a:lstStyle/>
          <a:p>
            <a:r>
              <a:rPr lang="en-US" dirty="0"/>
              <a:t>The most colorful flower meadows can be found on less nutrient-rich soils, on lean soils in full sun. </a:t>
            </a:r>
          </a:p>
          <a:p>
            <a:r>
              <a:rPr lang="en-US" dirty="0"/>
              <a:t>The best way to create species-rich meadows is to use local seeds and mowed material: </a:t>
            </a:r>
          </a:p>
          <a:p>
            <a:pPr lvl="1"/>
            <a:r>
              <a:rPr lang="en-US" dirty="0"/>
              <a:t>This preserves the special local genetic characteristics </a:t>
            </a:r>
          </a:p>
          <a:p>
            <a:pPr lvl="1"/>
            <a:r>
              <a:rPr lang="en-US" dirty="0"/>
              <a:t>Optimally preserves the relationships between insects and plants</a:t>
            </a:r>
          </a:p>
          <a:p>
            <a:pPr lvl="1"/>
            <a:endParaRPr lang="de-DE" dirty="0"/>
          </a:p>
        </p:txBody>
      </p:sp>
      <p:pic>
        <p:nvPicPr>
          <p:cNvPr id="7" name="Grafik 6">
            <a:extLst>
              <a:ext uri="{FF2B5EF4-FFF2-40B4-BE49-F238E27FC236}">
                <a16:creationId xmlns:a16="http://schemas.microsoft.com/office/drawing/2014/main" id="{2C782ADE-B74A-44B5-AC78-78506778D0C4}"/>
              </a:ext>
            </a:extLst>
          </p:cNvPr>
          <p:cNvPicPr>
            <a:picLocks noChangeAspect="1"/>
          </p:cNvPicPr>
          <p:nvPr/>
        </p:nvPicPr>
        <p:blipFill>
          <a:blip r:embed="rId3"/>
          <a:stretch>
            <a:fillRect/>
          </a:stretch>
        </p:blipFill>
        <p:spPr>
          <a:xfrm>
            <a:off x="7846525" y="4876799"/>
            <a:ext cx="4687910" cy="3138791"/>
          </a:xfrm>
          <a:prstGeom prst="rect">
            <a:avLst/>
          </a:prstGeom>
        </p:spPr>
      </p:pic>
      <p:sp>
        <p:nvSpPr>
          <p:cNvPr id="11" name="Textfeld 10">
            <a:extLst>
              <a:ext uri="{FF2B5EF4-FFF2-40B4-BE49-F238E27FC236}">
                <a16:creationId xmlns:a16="http://schemas.microsoft.com/office/drawing/2014/main" id="{54077692-3431-4226-B9C3-AF9ECA9A3EEE}"/>
              </a:ext>
            </a:extLst>
          </p:cNvPr>
          <p:cNvSpPr txBox="1"/>
          <p:nvPr/>
        </p:nvSpPr>
        <p:spPr>
          <a:xfrm>
            <a:off x="7757661" y="4044139"/>
            <a:ext cx="4776774" cy="646331"/>
          </a:xfrm>
          <a:prstGeom prst="rect">
            <a:avLst/>
          </a:prstGeom>
          <a:noFill/>
        </p:spPr>
        <p:txBody>
          <a:bodyPr wrap="square">
            <a:spAutoFit/>
          </a:bodyPr>
          <a:lstStyle/>
          <a:p>
            <a:r>
              <a:rPr lang="en-US" sz="1800" dirty="0">
                <a:solidFill>
                  <a:srgbClr val="000000"/>
                </a:solidFill>
                <a:latin typeface="Univers LT Std"/>
              </a:rPr>
              <a:t>Species rich meadows from nearby sites provide the seeds for the unsealed area</a:t>
            </a:r>
          </a:p>
        </p:txBody>
      </p:sp>
      <p:sp>
        <p:nvSpPr>
          <p:cNvPr id="13" name="Textfeld 12">
            <a:extLst>
              <a:ext uri="{FF2B5EF4-FFF2-40B4-BE49-F238E27FC236}">
                <a16:creationId xmlns:a16="http://schemas.microsoft.com/office/drawing/2014/main" id="{6A37AAC0-67C5-498C-AA7A-C50132F0768E}"/>
              </a:ext>
            </a:extLst>
          </p:cNvPr>
          <p:cNvSpPr txBox="1"/>
          <p:nvPr/>
        </p:nvSpPr>
        <p:spPr>
          <a:xfrm>
            <a:off x="7721926" y="8085220"/>
            <a:ext cx="6499860" cy="1253548"/>
          </a:xfrm>
          <a:prstGeom prst="rect">
            <a:avLst/>
          </a:prstGeom>
          <a:noFill/>
        </p:spPr>
        <p:txBody>
          <a:bodyPr wrap="square">
            <a:spAutoFit/>
          </a:bodyPr>
          <a:lstStyle/>
          <a:p>
            <a:r>
              <a:rPr lang="en-US" sz="2800" dirty="0">
                <a:solidFill>
                  <a:srgbClr val="000000"/>
                </a:solidFill>
                <a:latin typeface="Univers LT Std"/>
              </a:rPr>
              <a:t>Two methods: </a:t>
            </a:r>
          </a:p>
          <a:p>
            <a:pPr lvl="1"/>
            <a:r>
              <a:rPr lang="en-US" sz="2373" dirty="0">
                <a:solidFill>
                  <a:srgbClr val="000000"/>
                </a:solidFill>
                <a:latin typeface="Univers LT Std"/>
              </a:rPr>
              <a:t>brushing out process</a:t>
            </a:r>
          </a:p>
          <a:p>
            <a:pPr lvl="1"/>
            <a:r>
              <a:rPr lang="en-US" sz="2373" dirty="0">
                <a:solidFill>
                  <a:srgbClr val="000000"/>
                </a:solidFill>
                <a:latin typeface="Univers LT Std"/>
              </a:rPr>
              <a:t>Meadow threshing method</a:t>
            </a:r>
          </a:p>
        </p:txBody>
      </p:sp>
      <p:pic>
        <p:nvPicPr>
          <p:cNvPr id="16" name="Grafik 5">
            <a:extLst>
              <a:ext uri="{FF2B5EF4-FFF2-40B4-BE49-F238E27FC236}">
                <a16:creationId xmlns:a16="http://schemas.microsoft.com/office/drawing/2014/main" id="{440B49B6-BAD1-46E8-9400-592AA7FCDEA3}"/>
              </a:ext>
            </a:extLst>
          </p:cNvPr>
          <p:cNvPicPr/>
          <p:nvPr/>
        </p:nvPicPr>
        <p:blipFill>
          <a:blip r:embed="rId4"/>
          <a:stretch/>
        </p:blipFill>
        <p:spPr>
          <a:xfrm>
            <a:off x="7840341" y="689299"/>
            <a:ext cx="4474080" cy="3354840"/>
          </a:xfrm>
          <a:prstGeom prst="rect">
            <a:avLst/>
          </a:prstGeom>
          <a:ln w="0">
            <a:noFill/>
          </a:ln>
        </p:spPr>
      </p:pic>
    </p:spTree>
    <p:extLst>
      <p:ext uri="{BB962C8B-B14F-4D97-AF65-F5344CB8AC3E}">
        <p14:creationId xmlns:p14="http://schemas.microsoft.com/office/powerpoint/2010/main" val="2528160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05EF157C-6ECA-41BC-B425-978E45911287}"/>
              </a:ext>
            </a:extLst>
          </p:cNvPr>
          <p:cNvSpPr>
            <a:spLocks noGrp="1"/>
          </p:cNvSpPr>
          <p:nvPr>
            <p:ph type="body" sz="quarter" idx="10"/>
          </p:nvPr>
        </p:nvSpPr>
        <p:spPr/>
        <p:txBody>
          <a:bodyPr/>
          <a:lstStyle/>
          <a:p>
            <a:r>
              <a:rPr lang="de-DE" dirty="0" err="1"/>
              <a:t>How</a:t>
            </a:r>
            <a:r>
              <a:rPr lang="de-DE" dirty="0"/>
              <a:t> </a:t>
            </a:r>
            <a:r>
              <a:rPr lang="de-DE" dirty="0" err="1"/>
              <a:t>to</a:t>
            </a:r>
            <a:r>
              <a:rPr lang="de-DE" dirty="0"/>
              <a:t> </a:t>
            </a:r>
            <a:r>
              <a:rPr lang="de-DE" dirty="0" err="1"/>
              <a:t>stimulate</a:t>
            </a:r>
            <a:r>
              <a:rPr lang="de-DE" dirty="0"/>
              <a:t> </a:t>
            </a:r>
            <a:r>
              <a:rPr lang="de-DE" dirty="0" err="1"/>
              <a:t>soil</a:t>
            </a:r>
            <a:r>
              <a:rPr lang="de-DE" dirty="0"/>
              <a:t> </a:t>
            </a:r>
            <a:r>
              <a:rPr lang="de-DE" dirty="0" err="1"/>
              <a:t>life</a:t>
            </a:r>
            <a:r>
              <a:rPr lang="de-DE" dirty="0"/>
              <a:t>?</a:t>
            </a:r>
          </a:p>
        </p:txBody>
      </p:sp>
      <p:sp>
        <p:nvSpPr>
          <p:cNvPr id="3" name="Textplatzhalter 2">
            <a:extLst>
              <a:ext uri="{FF2B5EF4-FFF2-40B4-BE49-F238E27FC236}">
                <a16:creationId xmlns:a16="http://schemas.microsoft.com/office/drawing/2014/main" id="{0D99C6ED-BFAB-4535-8B5B-928CB3D44CA9}"/>
              </a:ext>
            </a:extLst>
          </p:cNvPr>
          <p:cNvSpPr>
            <a:spLocks noGrp="1"/>
          </p:cNvSpPr>
          <p:nvPr>
            <p:ph type="body" sz="quarter" idx="11"/>
          </p:nvPr>
        </p:nvSpPr>
        <p:spPr>
          <a:xfrm>
            <a:off x="894080" y="1955264"/>
            <a:ext cx="10993120" cy="5530850"/>
          </a:xfrm>
        </p:spPr>
        <p:txBody>
          <a:bodyPr/>
          <a:lstStyle/>
          <a:p>
            <a:r>
              <a:rPr lang="de-DE" dirty="0"/>
              <a:t>Plant </a:t>
            </a:r>
            <a:r>
              <a:rPr lang="de-DE" dirty="0" err="1"/>
              <a:t>diversity</a:t>
            </a:r>
            <a:endParaRPr lang="de-DE" dirty="0"/>
          </a:p>
          <a:p>
            <a:r>
              <a:rPr lang="de-DE" dirty="0"/>
              <a:t>Dead plant material</a:t>
            </a:r>
          </a:p>
          <a:p>
            <a:r>
              <a:rPr lang="de-DE" dirty="0" err="1"/>
              <a:t>No</a:t>
            </a:r>
            <a:r>
              <a:rPr lang="de-DE" dirty="0"/>
              <a:t> </a:t>
            </a:r>
            <a:r>
              <a:rPr lang="de-DE" dirty="0" err="1"/>
              <a:t>ploughing</a:t>
            </a:r>
            <a:r>
              <a:rPr lang="de-DE" dirty="0"/>
              <a:t>, </a:t>
            </a:r>
            <a:r>
              <a:rPr lang="de-DE" dirty="0" err="1"/>
              <a:t>no</a:t>
            </a:r>
            <a:r>
              <a:rPr lang="de-DE" dirty="0"/>
              <a:t> </a:t>
            </a:r>
            <a:r>
              <a:rPr lang="de-DE" dirty="0" err="1"/>
              <a:t>tillage</a:t>
            </a:r>
            <a:endParaRPr lang="de-DE" dirty="0"/>
          </a:p>
          <a:p>
            <a:r>
              <a:rPr lang="de-DE" dirty="0"/>
              <a:t>Little </a:t>
            </a:r>
            <a:r>
              <a:rPr lang="de-DE" dirty="0" err="1"/>
              <a:t>organic</a:t>
            </a:r>
            <a:r>
              <a:rPr lang="de-DE" dirty="0"/>
              <a:t> </a:t>
            </a:r>
            <a:r>
              <a:rPr lang="de-DE" dirty="0" err="1"/>
              <a:t>fertilisation</a:t>
            </a:r>
            <a:r>
              <a:rPr lang="de-DE" dirty="0"/>
              <a:t> </a:t>
            </a:r>
            <a:r>
              <a:rPr lang="de-DE" dirty="0" err="1"/>
              <a:t>with</a:t>
            </a:r>
            <a:r>
              <a:rPr lang="de-DE" dirty="0"/>
              <a:t> </a:t>
            </a:r>
            <a:r>
              <a:rPr lang="de-DE" dirty="0" err="1"/>
              <a:t>straw</a:t>
            </a:r>
            <a:r>
              <a:rPr lang="de-DE" dirty="0"/>
              <a:t> </a:t>
            </a:r>
            <a:r>
              <a:rPr lang="de-DE" dirty="0" err="1"/>
              <a:t>content</a:t>
            </a:r>
            <a:r>
              <a:rPr lang="de-DE" dirty="0"/>
              <a:t> (solid </a:t>
            </a:r>
            <a:r>
              <a:rPr lang="de-DE" dirty="0" err="1"/>
              <a:t>dung</a:t>
            </a:r>
            <a:r>
              <a:rPr lang="de-DE" dirty="0"/>
              <a:t>)</a:t>
            </a:r>
          </a:p>
          <a:p>
            <a:r>
              <a:rPr lang="de-DE" dirty="0"/>
              <a:t>Aerobic </a:t>
            </a:r>
            <a:r>
              <a:rPr lang="de-DE" dirty="0" err="1"/>
              <a:t>conditions</a:t>
            </a:r>
            <a:endParaRPr lang="de-DE" dirty="0"/>
          </a:p>
          <a:p>
            <a:r>
              <a:rPr lang="de-DE" dirty="0"/>
              <a:t>Promotion </a:t>
            </a:r>
            <a:r>
              <a:rPr lang="de-DE" dirty="0" err="1"/>
              <a:t>of</a:t>
            </a:r>
            <a:r>
              <a:rPr lang="de-DE" dirty="0"/>
              <a:t> </a:t>
            </a:r>
            <a:r>
              <a:rPr lang="de-DE" dirty="0" err="1"/>
              <a:t>fungi</a:t>
            </a:r>
            <a:r>
              <a:rPr lang="de-DE" dirty="0"/>
              <a:t> (</a:t>
            </a:r>
            <a:r>
              <a:rPr lang="de-DE" dirty="0" err="1"/>
              <a:t>moulds</a:t>
            </a:r>
            <a:r>
              <a:rPr lang="de-DE" dirty="0"/>
              <a:t>, </a:t>
            </a:r>
            <a:r>
              <a:rPr lang="de-DE" dirty="0" err="1"/>
              <a:t>ray</a:t>
            </a:r>
            <a:r>
              <a:rPr lang="de-DE" dirty="0"/>
              <a:t> </a:t>
            </a:r>
            <a:r>
              <a:rPr lang="de-DE" dirty="0" err="1"/>
              <a:t>fungi</a:t>
            </a:r>
            <a:r>
              <a:rPr lang="de-DE" dirty="0"/>
              <a:t>, </a:t>
            </a:r>
            <a:r>
              <a:rPr lang="de-DE" dirty="0" err="1"/>
              <a:t>yeasts</a:t>
            </a:r>
            <a:r>
              <a:rPr lang="de-DE" dirty="0"/>
              <a:t>) </a:t>
            </a:r>
            <a:r>
              <a:rPr lang="de-DE" dirty="0" err="1"/>
              <a:t>by</a:t>
            </a:r>
            <a:r>
              <a:rPr lang="de-DE" dirty="0"/>
              <a:t> </a:t>
            </a:r>
            <a:r>
              <a:rPr lang="de-DE" dirty="0" err="1"/>
              <a:t>dead</a:t>
            </a:r>
            <a:r>
              <a:rPr lang="de-DE" dirty="0"/>
              <a:t> </a:t>
            </a:r>
            <a:r>
              <a:rPr lang="de-DE" dirty="0" err="1"/>
              <a:t>wood</a:t>
            </a:r>
            <a:r>
              <a:rPr lang="de-DE" dirty="0"/>
              <a:t> and </a:t>
            </a:r>
            <a:r>
              <a:rPr lang="de-DE" dirty="0" err="1"/>
              <a:t>leaves</a:t>
            </a:r>
            <a:endParaRPr lang="de-DE" dirty="0"/>
          </a:p>
          <a:p>
            <a:pPr lvl="2"/>
            <a:r>
              <a:rPr lang="de-DE" dirty="0" err="1"/>
              <a:t>Ammonia</a:t>
            </a:r>
            <a:r>
              <a:rPr lang="de-DE" dirty="0"/>
              <a:t> </a:t>
            </a:r>
            <a:r>
              <a:rPr lang="de-DE" dirty="0" err="1"/>
              <a:t>is</a:t>
            </a:r>
            <a:r>
              <a:rPr lang="de-DE" dirty="0"/>
              <a:t> </a:t>
            </a:r>
            <a:r>
              <a:rPr lang="de-DE" dirty="0" err="1"/>
              <a:t>bound</a:t>
            </a:r>
            <a:r>
              <a:rPr lang="de-DE" dirty="0"/>
              <a:t> and </a:t>
            </a:r>
            <a:r>
              <a:rPr lang="de-DE" dirty="0" err="1"/>
              <a:t>slowly</a:t>
            </a:r>
            <a:r>
              <a:rPr lang="de-DE" dirty="0"/>
              <a:t> </a:t>
            </a:r>
            <a:r>
              <a:rPr lang="de-DE" dirty="0" err="1"/>
              <a:t>released</a:t>
            </a:r>
            <a:r>
              <a:rPr lang="de-DE" dirty="0"/>
              <a:t> </a:t>
            </a:r>
            <a:r>
              <a:rPr lang="de-DE" dirty="0" err="1"/>
              <a:t>for</a:t>
            </a:r>
            <a:r>
              <a:rPr lang="de-DE" dirty="0"/>
              <a:t> plant </a:t>
            </a:r>
            <a:r>
              <a:rPr lang="de-DE" dirty="0" err="1"/>
              <a:t>use</a:t>
            </a:r>
            <a:endParaRPr lang="de-DE" dirty="0"/>
          </a:p>
          <a:p>
            <a:pPr lvl="2"/>
            <a:r>
              <a:rPr lang="de-DE" dirty="0"/>
              <a:t>Pathogens </a:t>
            </a:r>
            <a:r>
              <a:rPr lang="de-DE" dirty="0" err="1"/>
              <a:t>are</a:t>
            </a:r>
            <a:r>
              <a:rPr lang="de-DE" dirty="0"/>
              <a:t> </a:t>
            </a:r>
            <a:r>
              <a:rPr lang="de-DE" dirty="0" err="1"/>
              <a:t>rendered</a:t>
            </a:r>
            <a:r>
              <a:rPr lang="de-DE" dirty="0"/>
              <a:t> </a:t>
            </a:r>
            <a:r>
              <a:rPr lang="de-DE" dirty="0" err="1"/>
              <a:t>harmless</a:t>
            </a:r>
            <a:endParaRPr lang="de-DE" dirty="0"/>
          </a:p>
          <a:p>
            <a:pPr lvl="2"/>
            <a:r>
              <a:rPr lang="de-DE" dirty="0"/>
              <a:t>Vitamin </a:t>
            </a:r>
            <a:r>
              <a:rPr lang="de-DE" dirty="0" err="1"/>
              <a:t>producers</a:t>
            </a:r>
            <a:endParaRPr lang="de-DE" dirty="0"/>
          </a:p>
        </p:txBody>
      </p:sp>
      <p:sp>
        <p:nvSpPr>
          <p:cNvPr id="5" name="Textfeld 4">
            <a:extLst>
              <a:ext uri="{FF2B5EF4-FFF2-40B4-BE49-F238E27FC236}">
                <a16:creationId xmlns:a16="http://schemas.microsoft.com/office/drawing/2014/main" id="{536A6734-00D9-4346-A197-040AEBA9F5F6}"/>
              </a:ext>
            </a:extLst>
          </p:cNvPr>
          <p:cNvSpPr txBox="1"/>
          <p:nvPr/>
        </p:nvSpPr>
        <p:spPr>
          <a:xfrm>
            <a:off x="1310640" y="6962894"/>
            <a:ext cx="11323320" cy="523220"/>
          </a:xfrm>
          <a:prstGeom prst="rect">
            <a:avLst/>
          </a:prstGeom>
          <a:noFill/>
        </p:spPr>
        <p:txBody>
          <a:bodyPr wrap="square">
            <a:spAutoFit/>
          </a:bodyPr>
          <a:lstStyle/>
          <a:p>
            <a:r>
              <a:rPr lang="de-DE" sz="2800" dirty="0">
                <a:latin typeface="Arial" panose="020B0604020202020204" pitchFamily="34" charset="0"/>
                <a:cs typeface="Arial" panose="020B0604020202020204" pitchFamily="34" charset="0"/>
              </a:rPr>
              <a:t>The </a:t>
            </a:r>
            <a:r>
              <a:rPr lang="de-DE" sz="2800" dirty="0" err="1">
                <a:latin typeface="Arial" panose="020B0604020202020204" pitchFamily="34" charset="0"/>
                <a:cs typeface="Arial" panose="020B0604020202020204" pitchFamily="34" charset="0"/>
              </a:rPr>
              <a:t>more</a:t>
            </a:r>
            <a:r>
              <a:rPr lang="de-DE" sz="2800" dirty="0">
                <a:latin typeface="Arial" panose="020B0604020202020204" pitchFamily="34" charset="0"/>
                <a:cs typeface="Arial" panose="020B0604020202020204" pitchFamily="34" charset="0"/>
              </a:rPr>
              <a:t> diverse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soil</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life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healthier</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the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soil</a:t>
            </a:r>
            <a:r>
              <a:rPr lang="de-DE" sz="2800" dirty="0">
                <a:latin typeface="Arial" panose="020B0604020202020204" pitchFamily="34" charset="0"/>
                <a:cs typeface="Arial" panose="020B0604020202020204" pitchFamily="34" charset="0"/>
              </a:rPr>
              <a:t> and </a:t>
            </a:r>
            <a:r>
              <a:rPr lang="de-DE" sz="2800" dirty="0" err="1">
                <a:latin typeface="Arial" panose="020B0604020202020204" pitchFamily="34" charset="0"/>
                <a:cs typeface="Arial" panose="020B0604020202020204" pitchFamily="34" charset="0"/>
              </a:rPr>
              <a:t>it´s</a:t>
            </a:r>
            <a:r>
              <a:rPr lang="de-DE" sz="2800" dirty="0">
                <a:latin typeface="Arial" panose="020B0604020202020204" pitchFamily="34" charset="0"/>
                <a:cs typeface="Arial" panose="020B0604020202020204" pitchFamily="34" charset="0"/>
              </a:rPr>
              <a:t> plants.</a:t>
            </a:r>
          </a:p>
        </p:txBody>
      </p:sp>
    </p:spTree>
    <p:extLst>
      <p:ext uri="{BB962C8B-B14F-4D97-AF65-F5344CB8AC3E}">
        <p14:creationId xmlns:p14="http://schemas.microsoft.com/office/powerpoint/2010/main" val="3626754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0"/>
          </p:nvPr>
        </p:nvSpPr>
        <p:spPr/>
        <p:txBody>
          <a:bodyPr/>
          <a:lstStyle/>
          <a:p>
            <a:r>
              <a:rPr lang="de-DE" dirty="0"/>
              <a:t>Susanne Reichhart</a:t>
            </a:r>
          </a:p>
        </p:txBody>
      </p:sp>
      <p:sp>
        <p:nvSpPr>
          <p:cNvPr id="5" name="Textplatzhalter 4"/>
          <p:cNvSpPr>
            <a:spLocks noGrp="1"/>
          </p:cNvSpPr>
          <p:nvPr>
            <p:ph type="body" sz="quarter" idx="13"/>
          </p:nvPr>
        </p:nvSpPr>
        <p:spPr>
          <a:xfrm>
            <a:off x="6304678" y="7127117"/>
            <a:ext cx="4570484" cy="335453"/>
          </a:xfrm>
        </p:spPr>
        <p:txBody>
          <a:bodyPr>
            <a:normAutofit fontScale="92500" lnSpcReduction="10000"/>
          </a:bodyPr>
          <a:lstStyle/>
          <a:p>
            <a:r>
              <a:rPr lang="de-DE" dirty="0"/>
              <a:t>50</a:t>
            </a:r>
          </a:p>
        </p:txBody>
      </p:sp>
      <p:sp>
        <p:nvSpPr>
          <p:cNvPr id="6" name="Textplatzhalter 2"/>
          <p:cNvSpPr txBox="1">
            <a:spLocks/>
          </p:cNvSpPr>
          <p:nvPr/>
        </p:nvSpPr>
        <p:spPr>
          <a:xfrm>
            <a:off x="4258788" y="6652001"/>
            <a:ext cx="8205927" cy="335453"/>
          </a:xfrm>
          <a:prstGeom prst="rect">
            <a:avLst/>
          </a:prstGeom>
        </p:spPr>
        <p:txBody>
          <a:bodyPr vert="horz" lIns="91440" tIns="45720" rIns="91440" bIns="45720" rtlCol="0">
            <a:normAutofit fontScale="92500" lnSpcReduction="10000"/>
          </a:bodyPr>
          <a:lstStyle>
            <a:lvl1pPr marL="0" indent="0" algn="l" defTabSz="975390" rtl="0" eaLnBrk="1" latinLnBrk="0" hangingPunct="1">
              <a:lnSpc>
                <a:spcPct val="90000"/>
              </a:lnSpc>
              <a:spcBef>
                <a:spcPts val="1067"/>
              </a:spcBef>
              <a:buFont typeface="Arial" panose="020B0604020202020204" pitchFamily="34" charset="0"/>
              <a:buNone/>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rgbClr val="009639"/>
                </a:solidFill>
                <a:latin typeface="Arial" panose="020B0604020202020204" pitchFamily="34" charset="0"/>
                <a:ea typeface="+mn-ea"/>
                <a:cs typeface="Arial" panose="020B0604020202020204" pitchFamily="34" charset="0"/>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rgbClr val="009639"/>
                </a:solidFill>
                <a:latin typeface="Arial" panose="020B0604020202020204" pitchFamily="34" charset="0"/>
                <a:ea typeface="+mn-ea"/>
                <a:cs typeface="Arial" panose="020B0604020202020204" pitchFamily="34" charset="0"/>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rgbClr val="009639"/>
                </a:solidFill>
                <a:latin typeface="Arial" panose="020B0604020202020204" pitchFamily="34" charset="0"/>
                <a:ea typeface="+mn-ea"/>
                <a:cs typeface="Arial" panose="020B0604020202020204" pitchFamily="34" charset="0"/>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rgbClr val="009639"/>
                </a:solidFill>
                <a:latin typeface="Arial" panose="020B0604020202020204" pitchFamily="34" charset="0"/>
                <a:ea typeface="+mn-ea"/>
                <a:cs typeface="Arial" panose="020B0604020202020204" pitchFamily="34" charset="0"/>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a:lstStyle>
          <a:p>
            <a:r>
              <a:rPr lang="de-DE" dirty="0"/>
              <a:t>Susanne.reichhart@anl.bayern.de</a:t>
            </a:r>
          </a:p>
        </p:txBody>
      </p:sp>
    </p:spTree>
    <p:extLst>
      <p:ext uri="{BB962C8B-B14F-4D97-AF65-F5344CB8AC3E}">
        <p14:creationId xmlns:p14="http://schemas.microsoft.com/office/powerpoint/2010/main" val="3383237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18243CB4-8053-4680-B4C0-10FBFBF92451}"/>
              </a:ext>
            </a:extLst>
          </p:cNvPr>
          <p:cNvSpPr>
            <a:spLocks noGrp="1"/>
          </p:cNvSpPr>
          <p:nvPr>
            <p:ph type="body" sz="quarter" idx="10"/>
          </p:nvPr>
        </p:nvSpPr>
        <p:spPr/>
        <p:txBody>
          <a:bodyPr/>
          <a:lstStyle/>
          <a:p>
            <a:r>
              <a:rPr lang="de-DE" dirty="0" err="1"/>
              <a:t>Diversity</a:t>
            </a:r>
            <a:r>
              <a:rPr lang="de-DE" dirty="0"/>
              <a:t> </a:t>
            </a:r>
            <a:r>
              <a:rPr lang="de-DE" dirty="0" err="1"/>
              <a:t>of</a:t>
            </a:r>
            <a:r>
              <a:rPr lang="de-DE" dirty="0"/>
              <a:t> </a:t>
            </a:r>
            <a:r>
              <a:rPr lang="de-DE" dirty="0" err="1"/>
              <a:t>soil</a:t>
            </a:r>
            <a:r>
              <a:rPr lang="de-DE" dirty="0"/>
              <a:t> </a:t>
            </a:r>
            <a:r>
              <a:rPr lang="de-DE" dirty="0" err="1"/>
              <a:t>organisms</a:t>
            </a:r>
            <a:endParaRPr lang="de-DE" dirty="0"/>
          </a:p>
        </p:txBody>
      </p:sp>
      <p:sp>
        <p:nvSpPr>
          <p:cNvPr id="3" name="Textplatzhalter 2">
            <a:extLst>
              <a:ext uri="{FF2B5EF4-FFF2-40B4-BE49-F238E27FC236}">
                <a16:creationId xmlns:a16="http://schemas.microsoft.com/office/drawing/2014/main" id="{1A1AAEA6-E7E2-4BD5-B1A7-F139A3F7AD26}"/>
              </a:ext>
            </a:extLst>
          </p:cNvPr>
          <p:cNvSpPr>
            <a:spLocks noGrp="1"/>
          </p:cNvSpPr>
          <p:nvPr>
            <p:ph type="body" sz="quarter" idx="11"/>
          </p:nvPr>
        </p:nvSpPr>
        <p:spPr>
          <a:xfrm>
            <a:off x="894080" y="1949450"/>
            <a:ext cx="6192520" cy="5346700"/>
          </a:xfrm>
        </p:spPr>
        <p:txBody>
          <a:bodyPr/>
          <a:lstStyle/>
          <a:p>
            <a:endParaRPr lang="en-US" dirty="0"/>
          </a:p>
          <a:p>
            <a:endParaRPr lang="en-US" dirty="0"/>
          </a:p>
          <a:p>
            <a:r>
              <a:rPr lang="en-US" dirty="0"/>
              <a:t>    “Essentially, all life depends on the soil ... There can be no life without soil and no soil without life; they have evolved together.” </a:t>
            </a:r>
          </a:p>
          <a:p>
            <a:endParaRPr lang="en-US" dirty="0"/>
          </a:p>
          <a:p>
            <a:pPr marL="0" indent="0">
              <a:buNone/>
            </a:pPr>
            <a:r>
              <a:rPr lang="en-US" dirty="0"/>
              <a:t>— Charles E. Kellogg, USDA Yearbook of Agriculture, 1938</a:t>
            </a:r>
          </a:p>
        </p:txBody>
      </p:sp>
      <p:pic>
        <p:nvPicPr>
          <p:cNvPr id="5" name="Grafik 4">
            <a:extLst>
              <a:ext uri="{FF2B5EF4-FFF2-40B4-BE49-F238E27FC236}">
                <a16:creationId xmlns:a16="http://schemas.microsoft.com/office/drawing/2014/main" id="{565B7DFC-5D98-4FDD-99A3-CF6F4CBD5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734" y="2676524"/>
            <a:ext cx="5550901" cy="3705226"/>
          </a:xfrm>
          <a:prstGeom prst="rect">
            <a:avLst/>
          </a:prstGeom>
        </p:spPr>
      </p:pic>
      <p:sp>
        <p:nvSpPr>
          <p:cNvPr id="7" name="Textfeld 6">
            <a:extLst>
              <a:ext uri="{FF2B5EF4-FFF2-40B4-BE49-F238E27FC236}">
                <a16:creationId xmlns:a16="http://schemas.microsoft.com/office/drawing/2014/main" id="{CD29BE48-8181-43FF-9AC4-A25F44AD4288}"/>
              </a:ext>
            </a:extLst>
          </p:cNvPr>
          <p:cNvSpPr txBox="1"/>
          <p:nvPr/>
        </p:nvSpPr>
        <p:spPr>
          <a:xfrm>
            <a:off x="7315734" y="6463784"/>
            <a:ext cx="6500812" cy="369332"/>
          </a:xfrm>
          <a:prstGeom prst="rect">
            <a:avLst/>
          </a:prstGeom>
          <a:noFill/>
        </p:spPr>
        <p:txBody>
          <a:bodyPr wrap="square">
            <a:spAutoFit/>
          </a:bodyPr>
          <a:lstStyle/>
          <a:p>
            <a:r>
              <a:rPr lang="de-DE" dirty="0" err="1"/>
              <a:t>Phengaris</a:t>
            </a:r>
            <a:r>
              <a:rPr lang="de-DE" dirty="0"/>
              <a:t> </a:t>
            </a:r>
            <a:r>
              <a:rPr lang="de-DE" dirty="0" err="1"/>
              <a:t>arion</a:t>
            </a:r>
            <a:r>
              <a:rPr lang="de-DE" dirty="0"/>
              <a:t> (</a:t>
            </a:r>
            <a:r>
              <a:rPr lang="de-DE" dirty="0" err="1"/>
              <a:t>pic</a:t>
            </a:r>
            <a:r>
              <a:rPr lang="de-DE" dirty="0"/>
              <a:t>: Jutta Bastian/URL 1)</a:t>
            </a:r>
          </a:p>
        </p:txBody>
      </p:sp>
      <p:sp>
        <p:nvSpPr>
          <p:cNvPr id="9" name="Textfeld 8">
            <a:extLst>
              <a:ext uri="{FF2B5EF4-FFF2-40B4-BE49-F238E27FC236}">
                <a16:creationId xmlns:a16="http://schemas.microsoft.com/office/drawing/2014/main" id="{7AB29C76-8A9A-4BB5-844A-E7A4A53E1484}"/>
              </a:ext>
            </a:extLst>
          </p:cNvPr>
          <p:cNvSpPr txBox="1"/>
          <p:nvPr/>
        </p:nvSpPr>
        <p:spPr>
          <a:xfrm>
            <a:off x="7334149" y="6833116"/>
            <a:ext cx="6910386" cy="369332"/>
          </a:xfrm>
          <a:prstGeom prst="rect">
            <a:avLst/>
          </a:prstGeom>
          <a:noFill/>
        </p:spPr>
        <p:txBody>
          <a:bodyPr wrap="square">
            <a:spAutoFit/>
          </a:bodyPr>
          <a:lstStyle/>
          <a:p>
            <a:r>
              <a:rPr lang="de-DE" dirty="0"/>
              <a:t>www.lepiforum.de (</a:t>
            </a:r>
            <a:r>
              <a:rPr lang="de-DE" dirty="0" err="1"/>
              <a:t>viewed</a:t>
            </a:r>
            <a:r>
              <a:rPr lang="de-DE" dirty="0"/>
              <a:t>: 11.5.2024)</a:t>
            </a:r>
          </a:p>
        </p:txBody>
      </p:sp>
    </p:spTree>
    <p:extLst>
      <p:ext uri="{BB962C8B-B14F-4D97-AF65-F5344CB8AC3E}">
        <p14:creationId xmlns:p14="http://schemas.microsoft.com/office/powerpoint/2010/main" val="119206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242E2F9-DB2D-44E3-97F6-4B15D68969B3}"/>
              </a:ext>
            </a:extLst>
          </p:cNvPr>
          <p:cNvSpPr>
            <a:spLocks noGrp="1"/>
          </p:cNvSpPr>
          <p:nvPr>
            <p:ph type="body" sz="quarter" idx="10"/>
          </p:nvPr>
        </p:nvSpPr>
        <p:spPr/>
        <p:txBody>
          <a:bodyPr/>
          <a:lstStyle/>
          <a:p>
            <a:r>
              <a:rPr lang="de-DE" dirty="0"/>
              <a:t>Life </a:t>
            </a:r>
            <a:r>
              <a:rPr lang="de-DE" dirty="0" err="1"/>
              <a:t>under</a:t>
            </a:r>
            <a:r>
              <a:rPr lang="de-DE" dirty="0"/>
              <a:t> extreme </a:t>
            </a:r>
            <a:r>
              <a:rPr lang="de-DE" dirty="0" err="1"/>
              <a:t>conditions</a:t>
            </a:r>
            <a:endParaRPr lang="de-DE" dirty="0"/>
          </a:p>
        </p:txBody>
      </p:sp>
      <p:sp>
        <p:nvSpPr>
          <p:cNvPr id="3" name="Textplatzhalter 2">
            <a:extLst>
              <a:ext uri="{FF2B5EF4-FFF2-40B4-BE49-F238E27FC236}">
                <a16:creationId xmlns:a16="http://schemas.microsoft.com/office/drawing/2014/main" id="{DB7EC9C7-EC42-434A-B317-52F8FE367E6E}"/>
              </a:ext>
            </a:extLst>
          </p:cNvPr>
          <p:cNvSpPr>
            <a:spLocks noGrp="1"/>
          </p:cNvSpPr>
          <p:nvPr>
            <p:ph type="body" sz="quarter" idx="11"/>
          </p:nvPr>
        </p:nvSpPr>
        <p:spPr>
          <a:xfrm>
            <a:off x="894080" y="1949450"/>
            <a:ext cx="6125845" cy="5530850"/>
          </a:xfrm>
        </p:spPr>
        <p:txBody>
          <a:bodyPr>
            <a:normAutofit fontScale="92500" lnSpcReduction="10000"/>
          </a:bodyPr>
          <a:lstStyle/>
          <a:p>
            <a:r>
              <a:rPr lang="en-US" dirty="0"/>
              <a:t>Eternal darkness</a:t>
            </a:r>
          </a:p>
          <a:p>
            <a:r>
              <a:rPr lang="en-US" dirty="0"/>
              <a:t>Labyrinth of sand, silt or clay</a:t>
            </a:r>
          </a:p>
          <a:p>
            <a:r>
              <a:rPr lang="en-US" dirty="0"/>
              <a:t>Tiny tunnels and pores, with air around, that is almost completely water-saturated</a:t>
            </a:r>
          </a:p>
          <a:p>
            <a:r>
              <a:rPr lang="en-US" dirty="0"/>
              <a:t>100% humidity, no wind</a:t>
            </a:r>
          </a:p>
          <a:p>
            <a:r>
              <a:rPr lang="en-US" dirty="0"/>
              <a:t>Carbon dioxide accumulates </a:t>
            </a:r>
          </a:p>
          <a:p>
            <a:r>
              <a:rPr lang="en-US" dirty="0"/>
              <a:t>oxygen levels are low</a:t>
            </a:r>
          </a:p>
          <a:p>
            <a:r>
              <a:rPr lang="en-US" dirty="0"/>
              <a:t>communication usually via chemical ways</a:t>
            </a:r>
          </a:p>
          <a:p>
            <a:r>
              <a:rPr lang="en-US" dirty="0"/>
              <a:t>usually silent but some of the crawly creatures get really loud: </a:t>
            </a:r>
            <a:r>
              <a:rPr lang="de-DE" dirty="0" err="1">
                <a:hlinkClick r:id="rId3" action="ppaction://hlinkfile"/>
              </a:rPr>
              <a:t>sound</a:t>
            </a:r>
            <a:r>
              <a:rPr lang="de-DE" dirty="0">
                <a:hlinkClick r:id="rId3" action="ppaction://hlinkfile"/>
              </a:rPr>
              <a:t> </a:t>
            </a:r>
            <a:r>
              <a:rPr lang="de-DE" dirty="0" err="1">
                <a:hlinkClick r:id="rId3" action="ppaction://hlinkfile"/>
              </a:rPr>
              <a:t>of</a:t>
            </a:r>
            <a:r>
              <a:rPr lang="de-DE" dirty="0">
                <a:hlinkClick r:id="rId3" action="ppaction://hlinkfile"/>
              </a:rPr>
              <a:t> soillife.mp3</a:t>
            </a:r>
            <a:endParaRPr lang="de-DE" dirty="0"/>
          </a:p>
          <a:p>
            <a:endParaRPr lang="en-US" dirty="0"/>
          </a:p>
          <a:p>
            <a:pPr marL="0" indent="0">
              <a:buNone/>
            </a:pPr>
            <a:endParaRPr lang="en-US" dirty="0"/>
          </a:p>
        </p:txBody>
      </p:sp>
      <p:pic>
        <p:nvPicPr>
          <p:cNvPr id="5" name="Grafik 4">
            <a:extLst>
              <a:ext uri="{FF2B5EF4-FFF2-40B4-BE49-F238E27FC236}">
                <a16:creationId xmlns:a16="http://schemas.microsoft.com/office/drawing/2014/main" id="{CFEDA531-19F4-4CD1-8AA9-7EFFF96C0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120" y="935728"/>
            <a:ext cx="4096520" cy="3941072"/>
          </a:xfrm>
          <a:prstGeom prst="rect">
            <a:avLst/>
          </a:prstGeom>
        </p:spPr>
      </p:pic>
      <p:pic>
        <p:nvPicPr>
          <p:cNvPr id="7" name="Grafik 6">
            <a:extLst>
              <a:ext uri="{FF2B5EF4-FFF2-40B4-BE49-F238E27FC236}">
                <a16:creationId xmlns:a16="http://schemas.microsoft.com/office/drawing/2014/main" id="{4599A1FE-3997-4001-AC40-2462A30E0A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1550" y="3522444"/>
            <a:ext cx="2961660" cy="5508688"/>
          </a:xfrm>
          <a:prstGeom prst="rect">
            <a:avLst/>
          </a:prstGeom>
        </p:spPr>
      </p:pic>
      <p:sp>
        <p:nvSpPr>
          <p:cNvPr id="9" name="Textfeld 8">
            <a:extLst>
              <a:ext uri="{FF2B5EF4-FFF2-40B4-BE49-F238E27FC236}">
                <a16:creationId xmlns:a16="http://schemas.microsoft.com/office/drawing/2014/main" id="{021802AD-8465-4F0A-9852-9BFEC16D1CBF}"/>
              </a:ext>
            </a:extLst>
          </p:cNvPr>
          <p:cNvSpPr txBox="1"/>
          <p:nvPr/>
        </p:nvSpPr>
        <p:spPr>
          <a:xfrm>
            <a:off x="6390640" y="9173944"/>
            <a:ext cx="6500812" cy="246221"/>
          </a:xfrm>
          <a:prstGeom prst="rect">
            <a:avLst/>
          </a:prstGeom>
          <a:noFill/>
        </p:spPr>
        <p:txBody>
          <a:bodyPr wrap="square">
            <a:spAutoFit/>
          </a:bodyPr>
          <a:lstStyle/>
          <a:p>
            <a:r>
              <a:rPr lang="de-DE" sz="1000" dirty="0"/>
              <a:t>Von Didier </a:t>
            </a:r>
            <a:r>
              <a:rPr lang="de-DE" sz="1000" dirty="0" err="1"/>
              <a:t>Descouens</a:t>
            </a:r>
            <a:r>
              <a:rPr lang="de-DE" sz="1000" dirty="0"/>
              <a:t> - Eigenes Werk, CC BY-SA 4.0, https://commons.wikimedia.org/w/index.php?curid=15621904</a:t>
            </a:r>
          </a:p>
        </p:txBody>
      </p:sp>
      <p:sp>
        <p:nvSpPr>
          <p:cNvPr id="11" name="Textfeld 10">
            <a:extLst>
              <a:ext uri="{FF2B5EF4-FFF2-40B4-BE49-F238E27FC236}">
                <a16:creationId xmlns:a16="http://schemas.microsoft.com/office/drawing/2014/main" id="{C2108964-5E98-4270-B0C2-4F66581C4A86}"/>
              </a:ext>
            </a:extLst>
          </p:cNvPr>
          <p:cNvSpPr txBox="1"/>
          <p:nvPr/>
        </p:nvSpPr>
        <p:spPr>
          <a:xfrm>
            <a:off x="6390640" y="9338102"/>
            <a:ext cx="6500812" cy="415498"/>
          </a:xfrm>
          <a:prstGeom prst="rect">
            <a:avLst/>
          </a:prstGeom>
          <a:noFill/>
        </p:spPr>
        <p:txBody>
          <a:bodyPr wrap="square">
            <a:spAutoFit/>
          </a:bodyPr>
          <a:lstStyle/>
          <a:p>
            <a:r>
              <a:rPr lang="de-DE" sz="1050" dirty="0"/>
              <a:t>Von Roger Zenner - Eigenes Werk (Originaltext: Gezeichnet von: Roger Zenner), CC BY-SA 2.0 de, https://commons.wikimedia.org/w/index.php?curid=24018294</a:t>
            </a:r>
          </a:p>
        </p:txBody>
      </p:sp>
    </p:spTree>
    <p:extLst>
      <p:ext uri="{BB962C8B-B14F-4D97-AF65-F5344CB8AC3E}">
        <p14:creationId xmlns:p14="http://schemas.microsoft.com/office/powerpoint/2010/main" val="34332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E37FEDE-8A25-4B1A-8AE4-4594496B3AD8}"/>
              </a:ext>
            </a:extLst>
          </p:cNvPr>
          <p:cNvSpPr>
            <a:spLocks noGrp="1"/>
          </p:cNvSpPr>
          <p:nvPr>
            <p:ph type="body" sz="quarter" idx="10"/>
          </p:nvPr>
        </p:nvSpPr>
        <p:spPr/>
        <p:txBody>
          <a:bodyPr/>
          <a:lstStyle/>
          <a:p>
            <a:r>
              <a:rPr lang="de-DE" dirty="0" err="1"/>
              <a:t>Soil</a:t>
            </a:r>
            <a:r>
              <a:rPr lang="de-DE" dirty="0"/>
              <a:t> </a:t>
            </a:r>
            <a:r>
              <a:rPr lang="de-DE" dirty="0" err="1"/>
              <a:t>biodiversity</a:t>
            </a:r>
            <a:endParaRPr lang="de-DE" dirty="0"/>
          </a:p>
        </p:txBody>
      </p:sp>
      <p:sp>
        <p:nvSpPr>
          <p:cNvPr id="3" name="Textplatzhalter 2">
            <a:extLst>
              <a:ext uri="{FF2B5EF4-FFF2-40B4-BE49-F238E27FC236}">
                <a16:creationId xmlns:a16="http://schemas.microsoft.com/office/drawing/2014/main" id="{E3E75FD7-8A84-4110-BC8E-C71AE7E9D45B}"/>
              </a:ext>
            </a:extLst>
          </p:cNvPr>
          <p:cNvSpPr>
            <a:spLocks noGrp="1"/>
          </p:cNvSpPr>
          <p:nvPr>
            <p:ph type="body" sz="quarter" idx="11"/>
          </p:nvPr>
        </p:nvSpPr>
        <p:spPr/>
        <p:txBody>
          <a:bodyPr/>
          <a:lstStyle/>
          <a:p>
            <a:r>
              <a:rPr lang="en-US" dirty="0"/>
              <a:t>The biodiversity in the soil is comparable to that in a rainforest or coral reef" (David Russell, </a:t>
            </a:r>
            <a:r>
              <a:rPr lang="en-US" dirty="0" err="1"/>
              <a:t>Senckenberg</a:t>
            </a:r>
            <a:r>
              <a:rPr lang="en-US" dirty="0"/>
              <a:t>)</a:t>
            </a:r>
          </a:p>
          <a:p>
            <a:endParaRPr lang="de-DE" dirty="0"/>
          </a:p>
        </p:txBody>
      </p:sp>
      <p:pic>
        <p:nvPicPr>
          <p:cNvPr id="4" name="Inhaltsplatzhalter 3">
            <a:extLst>
              <a:ext uri="{FF2B5EF4-FFF2-40B4-BE49-F238E27FC236}">
                <a16:creationId xmlns:a16="http://schemas.microsoft.com/office/drawing/2014/main" id="{52CF0B9D-C40B-483E-95C4-3BF05CB194D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255130" y="3334738"/>
            <a:ext cx="5120640" cy="2763520"/>
          </a:xfrm>
          <a:prstGeom prst="rect">
            <a:avLst/>
          </a:prstGeom>
        </p:spPr>
      </p:pic>
      <p:pic>
        <p:nvPicPr>
          <p:cNvPr id="5" name="Grafik 4">
            <a:extLst>
              <a:ext uri="{FF2B5EF4-FFF2-40B4-BE49-F238E27FC236}">
                <a16:creationId xmlns:a16="http://schemas.microsoft.com/office/drawing/2014/main" id="{1A7E3361-652A-424D-B62E-73181E8FB41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67130" y="3327965"/>
            <a:ext cx="5432213" cy="2585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a:extLst>
              <a:ext uri="{FF2B5EF4-FFF2-40B4-BE49-F238E27FC236}">
                <a16:creationId xmlns:a16="http://schemas.microsoft.com/office/drawing/2014/main" id="{3F620D93-363F-40C6-88A8-7C8AE15A58F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567681" y="6287912"/>
            <a:ext cx="3788551" cy="25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a:extLst>
              <a:ext uri="{FF2B5EF4-FFF2-40B4-BE49-F238E27FC236}">
                <a16:creationId xmlns:a16="http://schemas.microsoft.com/office/drawing/2014/main" id="{34F923FD-02B6-488F-8B22-3953BAD4A780}"/>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356231" y="6287912"/>
            <a:ext cx="3443112" cy="25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61939CAA-5425-4D33-9CC7-2F96906B09E1}"/>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107" y="6287912"/>
            <a:ext cx="2790613" cy="25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9">
            <a:extLst>
              <a:ext uri="{FF2B5EF4-FFF2-40B4-BE49-F238E27FC236}">
                <a16:creationId xmlns:a16="http://schemas.microsoft.com/office/drawing/2014/main" id="{451D1AE0-FC8A-44D6-87EC-464B547ECC80}"/>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375770" y="3327964"/>
            <a:ext cx="1943946" cy="2720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8">
            <a:extLst>
              <a:ext uri="{FF2B5EF4-FFF2-40B4-BE49-F238E27FC236}">
                <a16:creationId xmlns:a16="http://schemas.microsoft.com/office/drawing/2014/main" id="{3D3F34AA-6A26-4BD3-A943-EEDAA2381F6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966720" y="6287912"/>
            <a:ext cx="2600960" cy="253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642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7160BC67-78A8-47A6-A1A3-791E4EB1CB55}"/>
              </a:ext>
            </a:extLst>
          </p:cNvPr>
          <p:cNvSpPr>
            <a:spLocks noGrp="1"/>
          </p:cNvSpPr>
          <p:nvPr>
            <p:ph type="body" sz="quarter" idx="10"/>
          </p:nvPr>
        </p:nvSpPr>
        <p:spPr>
          <a:xfrm>
            <a:off x="1085103" y="1515538"/>
            <a:ext cx="10993120" cy="1332791"/>
          </a:xfrm>
        </p:spPr>
        <p:txBody>
          <a:bodyPr/>
          <a:lstStyle/>
          <a:p>
            <a:r>
              <a:rPr lang="de-DE" dirty="0" err="1"/>
              <a:t>Importance</a:t>
            </a:r>
            <a:r>
              <a:rPr lang="de-DE" dirty="0"/>
              <a:t> </a:t>
            </a:r>
            <a:r>
              <a:rPr lang="de-DE" dirty="0" err="1"/>
              <a:t>of</a:t>
            </a:r>
            <a:r>
              <a:rPr lang="de-DE" dirty="0"/>
              <a:t> </a:t>
            </a:r>
            <a:r>
              <a:rPr lang="de-DE" dirty="0" err="1"/>
              <a:t>soil</a:t>
            </a:r>
            <a:r>
              <a:rPr lang="de-DE" dirty="0"/>
              <a:t> </a:t>
            </a:r>
            <a:r>
              <a:rPr lang="de-DE" dirty="0" err="1"/>
              <a:t>life</a:t>
            </a:r>
            <a:endParaRPr lang="de-DE" dirty="0"/>
          </a:p>
        </p:txBody>
      </p:sp>
      <p:sp>
        <p:nvSpPr>
          <p:cNvPr id="3" name="Textplatzhalter 2">
            <a:extLst>
              <a:ext uri="{FF2B5EF4-FFF2-40B4-BE49-F238E27FC236}">
                <a16:creationId xmlns:a16="http://schemas.microsoft.com/office/drawing/2014/main" id="{EE4699A8-C81C-4C23-91D2-A380FD8ED421}"/>
              </a:ext>
            </a:extLst>
          </p:cNvPr>
          <p:cNvSpPr>
            <a:spLocks noGrp="1"/>
          </p:cNvSpPr>
          <p:nvPr>
            <p:ph type="body" sz="quarter" idx="11"/>
          </p:nvPr>
        </p:nvSpPr>
        <p:spPr>
          <a:xfrm>
            <a:off x="894080" y="3444875"/>
            <a:ext cx="8611870" cy="5530850"/>
          </a:xfrm>
        </p:spPr>
        <p:txBody>
          <a:bodyPr>
            <a:normAutofit fontScale="92500" lnSpcReduction="10000"/>
          </a:bodyPr>
          <a:lstStyle/>
          <a:p>
            <a:r>
              <a:rPr lang="en-US" dirty="0"/>
              <a:t>Decomposition of plant residues </a:t>
            </a:r>
          </a:p>
          <a:p>
            <a:r>
              <a:rPr lang="en-US" dirty="0"/>
              <a:t>Participation in the formation of </a:t>
            </a:r>
            <a:r>
              <a:rPr lang="en-US" dirty="0" err="1"/>
              <a:t>humic</a:t>
            </a:r>
            <a:r>
              <a:rPr lang="en-US" dirty="0"/>
              <a:t> substances </a:t>
            </a:r>
          </a:p>
          <a:p>
            <a:r>
              <a:rPr lang="en-US" dirty="0"/>
              <a:t>Stabilization of soil aggregates (</a:t>
            </a:r>
            <a:r>
              <a:rPr lang="en-US" dirty="0" err="1"/>
              <a:t>mucilages</a:t>
            </a:r>
            <a:r>
              <a:rPr lang="en-US" dirty="0"/>
              <a:t>) </a:t>
            </a:r>
          </a:p>
          <a:p>
            <a:r>
              <a:rPr lang="en-US" dirty="0"/>
              <a:t>Mineralization of organic substances and release of nutrients</a:t>
            </a:r>
          </a:p>
          <a:p>
            <a:r>
              <a:rPr lang="en-US" dirty="0"/>
              <a:t> Promotion of chemical weathering </a:t>
            </a:r>
          </a:p>
          <a:p>
            <a:r>
              <a:rPr lang="en-US" dirty="0"/>
              <a:t>Conversion of organic compounds </a:t>
            </a:r>
          </a:p>
          <a:p>
            <a:r>
              <a:rPr lang="en-US" dirty="0"/>
              <a:t>Binding and release of atmospheric nitrogen (e.g. Rhizobium bacteria) </a:t>
            </a:r>
          </a:p>
          <a:p>
            <a:r>
              <a:rPr lang="en-US" dirty="0"/>
              <a:t>Enlargement of the root system (e.g. mycorrhiza), </a:t>
            </a:r>
          </a:p>
          <a:p>
            <a:r>
              <a:rPr lang="en-US" dirty="0"/>
              <a:t>Oxidation and reduction of compounds of numerous elements</a:t>
            </a:r>
          </a:p>
          <a:p>
            <a:endParaRPr lang="de-DE" dirty="0"/>
          </a:p>
        </p:txBody>
      </p:sp>
      <p:pic>
        <p:nvPicPr>
          <p:cNvPr id="5" name="Grafik 4">
            <a:extLst>
              <a:ext uri="{FF2B5EF4-FFF2-40B4-BE49-F238E27FC236}">
                <a16:creationId xmlns:a16="http://schemas.microsoft.com/office/drawing/2014/main" id="{02DB3462-BE3E-4CD9-84CA-C44EC17A68C0}"/>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l="7910" t="21096" r="9787" b="21298"/>
          <a:stretch/>
        </p:blipFill>
        <p:spPr>
          <a:xfrm>
            <a:off x="6581663" y="496009"/>
            <a:ext cx="6423137" cy="3371850"/>
          </a:xfrm>
          <a:prstGeom prst="rect">
            <a:avLst/>
          </a:prstGeom>
        </p:spPr>
      </p:pic>
    </p:spTree>
    <p:extLst>
      <p:ext uri="{BB962C8B-B14F-4D97-AF65-F5344CB8AC3E}">
        <p14:creationId xmlns:p14="http://schemas.microsoft.com/office/powerpoint/2010/main" val="3198651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549F55DD-D7F5-49E2-BD90-EBDEFA376701}"/>
              </a:ext>
            </a:extLst>
          </p:cNvPr>
          <p:cNvSpPr>
            <a:spLocks noGrp="1"/>
          </p:cNvSpPr>
          <p:nvPr>
            <p:ph type="body" sz="quarter" idx="10"/>
          </p:nvPr>
        </p:nvSpPr>
        <p:spPr/>
        <p:txBody>
          <a:bodyPr/>
          <a:lstStyle/>
          <a:p>
            <a:r>
              <a:rPr lang="de-DE" dirty="0" err="1"/>
              <a:t>Invertebrates</a:t>
            </a:r>
            <a:endParaRPr lang="de-DE" dirty="0"/>
          </a:p>
        </p:txBody>
      </p:sp>
      <p:sp>
        <p:nvSpPr>
          <p:cNvPr id="3" name="Textplatzhalter 2">
            <a:extLst>
              <a:ext uri="{FF2B5EF4-FFF2-40B4-BE49-F238E27FC236}">
                <a16:creationId xmlns:a16="http://schemas.microsoft.com/office/drawing/2014/main" id="{AF70B218-5237-45F6-9D5C-2668D0852848}"/>
              </a:ext>
            </a:extLst>
          </p:cNvPr>
          <p:cNvSpPr>
            <a:spLocks noGrp="1"/>
          </p:cNvSpPr>
          <p:nvPr>
            <p:ph type="body" sz="quarter" idx="11"/>
          </p:nvPr>
        </p:nvSpPr>
        <p:spPr>
          <a:xfrm>
            <a:off x="894081" y="1949450"/>
            <a:ext cx="7183120" cy="5530850"/>
          </a:xfrm>
        </p:spPr>
        <p:txBody>
          <a:bodyPr>
            <a:normAutofit fontScale="92500" lnSpcReduction="10000"/>
          </a:bodyPr>
          <a:lstStyle/>
          <a:p>
            <a:r>
              <a:rPr lang="en-US" dirty="0"/>
              <a:t>Invertebrates are a prerequisite for the functioning of ecosystems. Their role in humus formation, pollination of flowering plants, water retention, as regulators and as a food source for vertebrates is irreplaceable</a:t>
            </a:r>
          </a:p>
          <a:p>
            <a:r>
              <a:rPr lang="en-US" dirty="0"/>
              <a:t>Living soil contains an incredibly high number of invertebrates. The number of nematodes, annelids, springtails, mites and insect larvae alone amounts to several million per hectare.</a:t>
            </a:r>
          </a:p>
          <a:p>
            <a:r>
              <a:rPr lang="en-US" dirty="0"/>
              <a:t>The biomass of the respective species is an indication of their ecological importance and a measure of their participation in material cycles.</a:t>
            </a:r>
            <a:endParaRPr lang="de-DE" dirty="0"/>
          </a:p>
        </p:txBody>
      </p:sp>
      <p:pic>
        <p:nvPicPr>
          <p:cNvPr id="8" name="Grafik 7">
            <a:extLst>
              <a:ext uri="{FF2B5EF4-FFF2-40B4-BE49-F238E27FC236}">
                <a16:creationId xmlns:a16="http://schemas.microsoft.com/office/drawing/2014/main" id="{8698F8C5-8E5E-492B-9634-EAC55A9162D4}"/>
              </a:ext>
            </a:extLst>
          </p:cNvPr>
          <p:cNvPicPr>
            <a:picLocks noChangeAspect="1"/>
          </p:cNvPicPr>
          <p:nvPr/>
        </p:nvPicPr>
        <p:blipFill>
          <a:blip r:embed="rId3"/>
          <a:stretch>
            <a:fillRect/>
          </a:stretch>
        </p:blipFill>
        <p:spPr>
          <a:xfrm>
            <a:off x="8077201" y="1278360"/>
            <a:ext cx="2382473" cy="1577130"/>
          </a:xfrm>
          <a:prstGeom prst="rect">
            <a:avLst/>
          </a:prstGeom>
        </p:spPr>
      </p:pic>
      <p:pic>
        <p:nvPicPr>
          <p:cNvPr id="10" name="Grafik 9">
            <a:extLst>
              <a:ext uri="{FF2B5EF4-FFF2-40B4-BE49-F238E27FC236}">
                <a16:creationId xmlns:a16="http://schemas.microsoft.com/office/drawing/2014/main" id="{B413146A-B2B3-4CA0-8ECD-537FAAED6823}"/>
              </a:ext>
            </a:extLst>
          </p:cNvPr>
          <p:cNvPicPr>
            <a:picLocks noChangeAspect="1"/>
          </p:cNvPicPr>
          <p:nvPr/>
        </p:nvPicPr>
        <p:blipFill>
          <a:blip r:embed="rId4"/>
          <a:stretch>
            <a:fillRect/>
          </a:stretch>
        </p:blipFill>
        <p:spPr>
          <a:xfrm>
            <a:off x="10459674" y="2855490"/>
            <a:ext cx="2181138" cy="1619075"/>
          </a:xfrm>
          <a:prstGeom prst="rect">
            <a:avLst/>
          </a:prstGeom>
        </p:spPr>
      </p:pic>
      <p:pic>
        <p:nvPicPr>
          <p:cNvPr id="12" name="Grafik 11">
            <a:extLst>
              <a:ext uri="{FF2B5EF4-FFF2-40B4-BE49-F238E27FC236}">
                <a16:creationId xmlns:a16="http://schemas.microsoft.com/office/drawing/2014/main" id="{C25A114D-950A-4429-A2D3-2D1A9B352453}"/>
              </a:ext>
            </a:extLst>
          </p:cNvPr>
          <p:cNvPicPr>
            <a:picLocks noChangeAspect="1"/>
          </p:cNvPicPr>
          <p:nvPr/>
        </p:nvPicPr>
        <p:blipFill>
          <a:blip r:embed="rId5"/>
          <a:stretch>
            <a:fillRect/>
          </a:stretch>
        </p:blipFill>
        <p:spPr>
          <a:xfrm>
            <a:off x="8011895" y="4474565"/>
            <a:ext cx="2449585" cy="1585519"/>
          </a:xfrm>
          <a:prstGeom prst="rect">
            <a:avLst/>
          </a:prstGeom>
        </p:spPr>
      </p:pic>
      <p:pic>
        <p:nvPicPr>
          <p:cNvPr id="14" name="Grafik 13">
            <a:extLst>
              <a:ext uri="{FF2B5EF4-FFF2-40B4-BE49-F238E27FC236}">
                <a16:creationId xmlns:a16="http://schemas.microsoft.com/office/drawing/2014/main" id="{D7F1DF79-E151-46EE-BB39-4E8BB8C8E737}"/>
              </a:ext>
            </a:extLst>
          </p:cNvPr>
          <p:cNvPicPr>
            <a:picLocks noChangeAspect="1"/>
          </p:cNvPicPr>
          <p:nvPr/>
        </p:nvPicPr>
        <p:blipFill>
          <a:blip r:embed="rId6"/>
          <a:stretch>
            <a:fillRect/>
          </a:stretch>
        </p:blipFill>
        <p:spPr>
          <a:xfrm>
            <a:off x="10459674" y="6060084"/>
            <a:ext cx="2181138" cy="1725244"/>
          </a:xfrm>
          <a:prstGeom prst="rect">
            <a:avLst/>
          </a:prstGeom>
        </p:spPr>
      </p:pic>
      <p:pic>
        <p:nvPicPr>
          <p:cNvPr id="16" name="Grafik 15">
            <a:extLst>
              <a:ext uri="{FF2B5EF4-FFF2-40B4-BE49-F238E27FC236}">
                <a16:creationId xmlns:a16="http://schemas.microsoft.com/office/drawing/2014/main" id="{B15BBF62-0D89-43F3-BEB1-9566F0F7D249}"/>
              </a:ext>
            </a:extLst>
          </p:cNvPr>
          <p:cNvPicPr>
            <a:picLocks noChangeAspect="1"/>
          </p:cNvPicPr>
          <p:nvPr/>
        </p:nvPicPr>
        <p:blipFill>
          <a:blip r:embed="rId7"/>
          <a:stretch>
            <a:fillRect/>
          </a:stretch>
        </p:blipFill>
        <p:spPr>
          <a:xfrm>
            <a:off x="8010089" y="7779534"/>
            <a:ext cx="2449585" cy="1412114"/>
          </a:xfrm>
          <a:prstGeom prst="rect">
            <a:avLst/>
          </a:prstGeom>
        </p:spPr>
      </p:pic>
    </p:spTree>
    <p:extLst>
      <p:ext uri="{BB962C8B-B14F-4D97-AF65-F5344CB8AC3E}">
        <p14:creationId xmlns:p14="http://schemas.microsoft.com/office/powerpoint/2010/main" val="1661427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5986BCB0-F80A-4A1C-85C0-D95B07C0E69A}"/>
              </a:ext>
            </a:extLst>
          </p:cNvPr>
          <p:cNvPicPr>
            <a:picLocks noChangeAspect="1"/>
          </p:cNvPicPr>
          <p:nvPr/>
        </p:nvPicPr>
        <p:blipFill rotWithShape="1">
          <a:blip r:embed="rId3"/>
          <a:srcRect t="25227" r="46842"/>
          <a:stretch/>
        </p:blipFill>
        <p:spPr>
          <a:xfrm>
            <a:off x="832655" y="6023680"/>
            <a:ext cx="3902225" cy="3473472"/>
          </a:xfrm>
          <a:prstGeom prst="rect">
            <a:avLst/>
          </a:prstGeom>
        </p:spPr>
      </p:pic>
      <p:sp>
        <p:nvSpPr>
          <p:cNvPr id="2" name="Textplatzhalter 1">
            <a:extLst>
              <a:ext uri="{FF2B5EF4-FFF2-40B4-BE49-F238E27FC236}">
                <a16:creationId xmlns:a16="http://schemas.microsoft.com/office/drawing/2014/main" id="{D236450B-37A8-4BA4-BDF2-7C162F92AD36}"/>
              </a:ext>
            </a:extLst>
          </p:cNvPr>
          <p:cNvSpPr>
            <a:spLocks noGrp="1"/>
          </p:cNvSpPr>
          <p:nvPr>
            <p:ph type="body" sz="quarter" idx="10"/>
          </p:nvPr>
        </p:nvSpPr>
        <p:spPr/>
        <p:txBody>
          <a:bodyPr/>
          <a:lstStyle/>
          <a:p>
            <a:r>
              <a:rPr lang="de-DE" dirty="0" err="1"/>
              <a:t>Earthworm</a:t>
            </a:r>
            <a:r>
              <a:rPr lang="de-DE" dirty="0"/>
              <a:t> (</a:t>
            </a:r>
            <a:r>
              <a:rPr lang="de-DE" dirty="0" err="1"/>
              <a:t>Lumbricidae</a:t>
            </a:r>
            <a:r>
              <a:rPr lang="de-DE" dirty="0"/>
              <a:t>)</a:t>
            </a:r>
          </a:p>
        </p:txBody>
      </p:sp>
      <p:pic>
        <p:nvPicPr>
          <p:cNvPr id="5" name="Grafik 4">
            <a:extLst>
              <a:ext uri="{FF2B5EF4-FFF2-40B4-BE49-F238E27FC236}">
                <a16:creationId xmlns:a16="http://schemas.microsoft.com/office/drawing/2014/main" id="{BCE4BADB-27F7-4A0B-A21A-3D4C4C6323B6}"/>
              </a:ext>
            </a:extLst>
          </p:cNvPr>
          <p:cNvPicPr>
            <a:picLocks noChangeAspect="1"/>
          </p:cNvPicPr>
          <p:nvPr/>
        </p:nvPicPr>
        <p:blipFill rotWithShape="1">
          <a:blip r:embed="rId4">
            <a:extLst>
              <a:ext uri="{28A0092B-C50C-407E-A947-70E740481C1C}">
                <a14:useLocalDpi xmlns:a14="http://schemas.microsoft.com/office/drawing/2010/main" val="0"/>
              </a:ext>
            </a:extLst>
          </a:blip>
          <a:srcRect t="29607" b="13607"/>
          <a:stretch/>
        </p:blipFill>
        <p:spPr>
          <a:xfrm>
            <a:off x="6390640" y="52080"/>
            <a:ext cx="5659393" cy="2200275"/>
          </a:xfrm>
          <a:prstGeom prst="rect">
            <a:avLst/>
          </a:prstGeom>
        </p:spPr>
      </p:pic>
      <p:sp>
        <p:nvSpPr>
          <p:cNvPr id="6" name="Textplatzhalter 2">
            <a:extLst>
              <a:ext uri="{FF2B5EF4-FFF2-40B4-BE49-F238E27FC236}">
                <a16:creationId xmlns:a16="http://schemas.microsoft.com/office/drawing/2014/main" id="{07027FAD-7E77-4880-9233-7A6F5A187FBE}"/>
              </a:ext>
            </a:extLst>
          </p:cNvPr>
          <p:cNvSpPr>
            <a:spLocks noGrp="1"/>
          </p:cNvSpPr>
          <p:nvPr>
            <p:ph type="body" sz="quarter" idx="11"/>
          </p:nvPr>
        </p:nvSpPr>
        <p:spPr>
          <a:xfrm>
            <a:off x="752475" y="2388364"/>
            <a:ext cx="10993120" cy="3743326"/>
          </a:xfrm>
        </p:spPr>
        <p:txBody>
          <a:bodyPr vert="horz" lIns="91440" tIns="45720" rIns="91440" bIns="45720" rtlCol="0">
            <a:normAutofit fontScale="85000" lnSpcReduction="10000"/>
          </a:bodyPr>
          <a:lstStyle/>
          <a:p>
            <a:r>
              <a:rPr lang="en-US" dirty="0"/>
              <a:t>For example, the species-poor animal group of earthworms with 40 or a maximum of 400 g per m² of soil surface (</a:t>
            </a:r>
            <a:r>
              <a:rPr lang="en-US" dirty="0" err="1"/>
              <a:t>Brauns</a:t>
            </a:r>
            <a:r>
              <a:rPr lang="en-US" dirty="0"/>
              <a:t> 1968) represents the majority of the biomass of the fauna in normal soils.</a:t>
            </a:r>
          </a:p>
          <a:p>
            <a:r>
              <a:rPr lang="en-US" dirty="0"/>
              <a:t>The highest density of earthworms can be found in grassland. Extrapolated to one hectare, the figures are impressive:</a:t>
            </a:r>
          </a:p>
          <a:p>
            <a:r>
              <a:rPr lang="en-US" dirty="0"/>
              <a:t>2.3 million earthworms with a biomass of 2.44 tons per hectare were counted</a:t>
            </a:r>
            <a:endParaRPr lang="de-DE" dirty="0"/>
          </a:p>
          <a:p>
            <a:r>
              <a:rPr lang="en-US" dirty="0"/>
              <a:t>In this case, the number of individuals corresponds to the number of residents in the greater Munich area and the biomass corresponds to the weight of five livestock units (5 x 500 kg; </a:t>
            </a:r>
            <a:r>
              <a:rPr lang="en-US" dirty="0" err="1"/>
              <a:t>Bauchhenss</a:t>
            </a:r>
            <a:r>
              <a:rPr lang="en-US" dirty="0"/>
              <a:t> 1994).</a:t>
            </a:r>
            <a:endParaRPr lang="de-DE" dirty="0"/>
          </a:p>
        </p:txBody>
      </p:sp>
      <p:pic>
        <p:nvPicPr>
          <p:cNvPr id="7" name="Grafik 6">
            <a:extLst>
              <a:ext uri="{FF2B5EF4-FFF2-40B4-BE49-F238E27FC236}">
                <a16:creationId xmlns:a16="http://schemas.microsoft.com/office/drawing/2014/main" id="{81A90461-EB1C-4171-9721-E4719454219D}"/>
              </a:ext>
            </a:extLst>
          </p:cNvPr>
          <p:cNvPicPr>
            <a:picLocks noChangeAspect="1"/>
          </p:cNvPicPr>
          <p:nvPr/>
        </p:nvPicPr>
        <p:blipFill>
          <a:blip r:embed="rId5"/>
          <a:stretch>
            <a:fillRect/>
          </a:stretch>
        </p:blipFill>
        <p:spPr>
          <a:xfrm>
            <a:off x="9312552" y="6365471"/>
            <a:ext cx="3600259" cy="3026179"/>
          </a:xfrm>
          <a:prstGeom prst="rect">
            <a:avLst/>
          </a:prstGeom>
        </p:spPr>
      </p:pic>
      <p:sp>
        <p:nvSpPr>
          <p:cNvPr id="10" name="Rechteck 9">
            <a:extLst>
              <a:ext uri="{FF2B5EF4-FFF2-40B4-BE49-F238E27FC236}">
                <a16:creationId xmlns:a16="http://schemas.microsoft.com/office/drawing/2014/main" id="{41CC894A-3A75-40EF-9102-1980B971626D}"/>
              </a:ext>
            </a:extLst>
          </p:cNvPr>
          <p:cNvSpPr/>
          <p:nvPr/>
        </p:nvSpPr>
        <p:spPr>
          <a:xfrm>
            <a:off x="4734880" y="6498821"/>
            <a:ext cx="4577672" cy="2862322"/>
          </a:xfrm>
          <a:prstGeom prst="rect">
            <a:avLst/>
          </a:prstGeom>
          <a:solidFill>
            <a:schemeClr val="bg1"/>
          </a:solidFill>
        </p:spPr>
        <p:txBody>
          <a:bodyPr wrap="square">
            <a:spAutoFit/>
          </a:bodyPr>
          <a:lstStyle/>
          <a:p>
            <a:r>
              <a:rPr lang="en-US" sz="2000" dirty="0">
                <a:latin typeface="ArialMT"/>
              </a:rPr>
              <a:t>Maximum values ​​were used for the longitudinal muscles with a pressure of 265 g / cm2 </a:t>
            </a:r>
          </a:p>
          <a:p>
            <a:r>
              <a:rPr lang="en-US" sz="2000" dirty="0">
                <a:latin typeface="ArialMT"/>
              </a:rPr>
              <a:t>calculated for the ring muscles 1325 g / cm2.</a:t>
            </a:r>
          </a:p>
          <a:p>
            <a:endParaRPr lang="en-US" sz="2000" dirty="0">
              <a:latin typeface="ArialMT"/>
            </a:endParaRPr>
          </a:p>
          <a:p>
            <a:r>
              <a:rPr lang="en-US" sz="2000" dirty="0">
                <a:latin typeface="ArialMT"/>
              </a:rPr>
              <a:t>For comparison: a person weighing 70 kg exerts a pressure on the floor of approximately 250 g / cm2.</a:t>
            </a:r>
            <a:endParaRPr lang="de-DE" sz="2000" dirty="0"/>
          </a:p>
        </p:txBody>
      </p:sp>
    </p:spTree>
    <p:extLst>
      <p:ext uri="{BB962C8B-B14F-4D97-AF65-F5344CB8AC3E}">
        <p14:creationId xmlns:p14="http://schemas.microsoft.com/office/powerpoint/2010/main" val="3677885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3250536-9730-44C0-8A8A-09C0B0C48E99}"/>
              </a:ext>
            </a:extLst>
          </p:cNvPr>
          <p:cNvSpPr>
            <a:spLocks noGrp="1"/>
          </p:cNvSpPr>
          <p:nvPr>
            <p:ph type="body" sz="quarter" idx="10"/>
          </p:nvPr>
        </p:nvSpPr>
        <p:spPr/>
        <p:txBody>
          <a:bodyPr/>
          <a:lstStyle/>
          <a:p>
            <a:r>
              <a:rPr lang="de-DE" dirty="0" err="1"/>
              <a:t>Decline</a:t>
            </a:r>
            <a:r>
              <a:rPr lang="de-DE" dirty="0"/>
              <a:t> in </a:t>
            </a:r>
            <a:r>
              <a:rPr lang="de-DE" dirty="0" err="1"/>
              <a:t>biodiversity</a:t>
            </a:r>
            <a:r>
              <a:rPr lang="de-DE" dirty="0"/>
              <a:t> </a:t>
            </a:r>
            <a:r>
              <a:rPr lang="de-DE" dirty="0" err="1"/>
              <a:t>of</a:t>
            </a:r>
            <a:r>
              <a:rPr lang="de-DE" dirty="0"/>
              <a:t> </a:t>
            </a:r>
            <a:r>
              <a:rPr lang="de-DE" dirty="0" err="1"/>
              <a:t>soillife</a:t>
            </a:r>
            <a:endParaRPr lang="de-DE" dirty="0"/>
          </a:p>
        </p:txBody>
      </p:sp>
      <p:sp>
        <p:nvSpPr>
          <p:cNvPr id="3" name="Textplatzhalter 2">
            <a:extLst>
              <a:ext uri="{FF2B5EF4-FFF2-40B4-BE49-F238E27FC236}">
                <a16:creationId xmlns:a16="http://schemas.microsoft.com/office/drawing/2014/main" id="{65054F9C-954C-4B57-88F0-0C8640504CA5}"/>
              </a:ext>
            </a:extLst>
          </p:cNvPr>
          <p:cNvSpPr>
            <a:spLocks noGrp="1"/>
          </p:cNvSpPr>
          <p:nvPr>
            <p:ph type="body" sz="quarter" idx="11"/>
          </p:nvPr>
        </p:nvSpPr>
        <p:spPr>
          <a:xfrm>
            <a:off x="894080" y="1949450"/>
            <a:ext cx="7412793" cy="7134824"/>
          </a:xfrm>
        </p:spPr>
        <p:txBody>
          <a:bodyPr>
            <a:normAutofit fontScale="92500" lnSpcReduction="10000"/>
          </a:bodyPr>
          <a:lstStyle/>
          <a:p>
            <a:r>
              <a:rPr lang="en-US" dirty="0"/>
              <a:t>Citizen science project "#60minworm" found out that soils worm species declined dramatically</a:t>
            </a:r>
          </a:p>
          <a:p>
            <a:r>
              <a:rPr lang="en-US" dirty="0"/>
              <a:t>Deep burrowers were hardly present anymore </a:t>
            </a:r>
          </a:p>
          <a:p>
            <a:r>
              <a:rPr lang="en-US" dirty="0"/>
              <a:t>In addition, the decline in worms is linked to the drastic decline in the song thrush (</a:t>
            </a:r>
            <a:r>
              <a:rPr lang="de-DE" b="0" i="1" dirty="0" err="1">
                <a:solidFill>
                  <a:srgbClr val="202C46"/>
                </a:solidFill>
                <a:effectLst/>
                <a:latin typeface="Inter"/>
              </a:rPr>
              <a:t>Turdus</a:t>
            </a:r>
            <a:r>
              <a:rPr lang="de-DE" b="0" i="1" dirty="0">
                <a:solidFill>
                  <a:srgbClr val="202C46"/>
                </a:solidFill>
                <a:effectLst/>
                <a:latin typeface="Inter"/>
              </a:rPr>
              <a:t> </a:t>
            </a:r>
            <a:r>
              <a:rPr lang="de-DE" b="0" i="1" dirty="0" err="1">
                <a:solidFill>
                  <a:srgbClr val="202C46"/>
                </a:solidFill>
                <a:effectLst/>
                <a:latin typeface="Inter"/>
              </a:rPr>
              <a:t>philomelos</a:t>
            </a:r>
            <a:r>
              <a:rPr lang="de-DE" b="0" i="1" dirty="0">
                <a:solidFill>
                  <a:srgbClr val="202C46"/>
                </a:solidFill>
                <a:effectLst/>
                <a:latin typeface="Inter"/>
              </a:rPr>
              <a:t>)</a:t>
            </a:r>
            <a:endParaRPr lang="de-DE" b="0" dirty="0">
              <a:solidFill>
                <a:srgbClr val="202C46"/>
              </a:solidFill>
              <a:effectLst/>
              <a:latin typeface="Inter"/>
            </a:endParaRPr>
          </a:p>
          <a:p>
            <a:r>
              <a:rPr lang="en-US" b="0" dirty="0">
                <a:solidFill>
                  <a:srgbClr val="202C46"/>
                </a:solidFill>
                <a:effectLst/>
                <a:latin typeface="Inter"/>
              </a:rPr>
              <a:t>The situation in Germany is not much better. According to the WWF analysis, more than half of the 46 earthworm species are classified as “very rare” or even “extremely rare”</a:t>
            </a:r>
          </a:p>
          <a:p>
            <a:r>
              <a:rPr lang="en-US" dirty="0">
                <a:solidFill>
                  <a:srgbClr val="202C46"/>
                </a:solidFill>
                <a:latin typeface="Inter"/>
              </a:rPr>
              <a:t>In agricultural used sites also the number can fall to less than 30 animals per square meter. The average in small-scale fields is around 120 specimens, and in less ploughed fields in organic farming, over 450 worms can be counted.</a:t>
            </a:r>
            <a:endParaRPr lang="de-DE" b="0" dirty="0">
              <a:solidFill>
                <a:srgbClr val="202C46"/>
              </a:solidFill>
              <a:effectLst/>
              <a:latin typeface="Inter"/>
            </a:endParaRPr>
          </a:p>
        </p:txBody>
      </p:sp>
      <p:pic>
        <p:nvPicPr>
          <p:cNvPr id="5" name="Grafik 4">
            <a:extLst>
              <a:ext uri="{FF2B5EF4-FFF2-40B4-BE49-F238E27FC236}">
                <a16:creationId xmlns:a16="http://schemas.microsoft.com/office/drawing/2014/main" id="{020F8C03-9A55-4E6E-A483-BF4041EBCE59}"/>
              </a:ext>
            </a:extLst>
          </p:cNvPr>
          <p:cNvPicPr>
            <a:picLocks noChangeAspect="1"/>
          </p:cNvPicPr>
          <p:nvPr/>
        </p:nvPicPr>
        <p:blipFill>
          <a:blip r:embed="rId3"/>
          <a:stretch>
            <a:fillRect/>
          </a:stretch>
        </p:blipFill>
        <p:spPr>
          <a:xfrm>
            <a:off x="8306873" y="2273300"/>
            <a:ext cx="3580327" cy="4896255"/>
          </a:xfrm>
          <a:prstGeom prst="rect">
            <a:avLst/>
          </a:prstGeom>
        </p:spPr>
      </p:pic>
      <p:sp>
        <p:nvSpPr>
          <p:cNvPr id="6" name="Textfeld 5">
            <a:extLst>
              <a:ext uri="{FF2B5EF4-FFF2-40B4-BE49-F238E27FC236}">
                <a16:creationId xmlns:a16="http://schemas.microsoft.com/office/drawing/2014/main" id="{F87BE698-747F-4D0A-83CA-AD11750276FC}"/>
              </a:ext>
            </a:extLst>
          </p:cNvPr>
          <p:cNvSpPr txBox="1"/>
          <p:nvPr/>
        </p:nvSpPr>
        <p:spPr>
          <a:xfrm>
            <a:off x="8306873" y="7329948"/>
            <a:ext cx="3803847" cy="1754326"/>
          </a:xfrm>
          <a:prstGeom prst="rect">
            <a:avLst/>
          </a:prstGeom>
          <a:noFill/>
        </p:spPr>
        <p:txBody>
          <a:bodyPr wrap="square" rtlCol="0">
            <a:spAutoFit/>
          </a:bodyPr>
          <a:lstStyle/>
          <a:p>
            <a:r>
              <a:rPr lang="de-DE" dirty="0"/>
              <a:t>Fig. </a:t>
            </a:r>
            <a:r>
              <a:rPr lang="en-US" b="0" i="0" dirty="0">
                <a:solidFill>
                  <a:srgbClr val="374677"/>
                </a:solidFill>
                <a:effectLst/>
                <a:latin typeface="Inter"/>
              </a:rPr>
              <a:t>Earthworm burrows absorb rainwater into deeper layers and improve the water storage capacity of the soil. At the same time, they facilitate the penetration of plant roots (colored white in the picture).</a:t>
            </a:r>
            <a:endParaRPr lang="de-DE" dirty="0"/>
          </a:p>
        </p:txBody>
      </p:sp>
    </p:spTree>
    <p:extLst>
      <p:ext uri="{BB962C8B-B14F-4D97-AF65-F5344CB8AC3E}">
        <p14:creationId xmlns:p14="http://schemas.microsoft.com/office/powerpoint/2010/main" val="330605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3AA8EA6B-DA6C-4543-91F3-3E6CA9DBED62}"/>
              </a:ext>
            </a:extLst>
          </p:cNvPr>
          <p:cNvSpPr>
            <a:spLocks noGrp="1"/>
          </p:cNvSpPr>
          <p:nvPr>
            <p:ph type="body" sz="quarter" idx="10"/>
          </p:nvPr>
        </p:nvSpPr>
        <p:spPr/>
        <p:txBody>
          <a:bodyPr/>
          <a:lstStyle/>
          <a:p>
            <a:r>
              <a:rPr lang="de-DE" dirty="0"/>
              <a:t>Crazy </a:t>
            </a:r>
            <a:r>
              <a:rPr lang="de-DE" dirty="0" err="1"/>
              <a:t>soil</a:t>
            </a:r>
            <a:r>
              <a:rPr lang="de-DE" dirty="0"/>
              <a:t> </a:t>
            </a:r>
            <a:r>
              <a:rPr lang="de-DE" dirty="0" err="1"/>
              <a:t>life</a:t>
            </a:r>
            <a:r>
              <a:rPr lang="de-DE" dirty="0"/>
              <a:t> – </a:t>
            </a:r>
            <a:r>
              <a:rPr lang="de-DE" dirty="0" err="1"/>
              <a:t>Collembolans</a:t>
            </a:r>
            <a:endParaRPr lang="de-DE" dirty="0"/>
          </a:p>
        </p:txBody>
      </p:sp>
      <p:sp>
        <p:nvSpPr>
          <p:cNvPr id="3" name="Textplatzhalter 2">
            <a:extLst>
              <a:ext uri="{FF2B5EF4-FFF2-40B4-BE49-F238E27FC236}">
                <a16:creationId xmlns:a16="http://schemas.microsoft.com/office/drawing/2014/main" id="{AE93BEE9-709D-4AF2-A2A1-25CA5FD36799}"/>
              </a:ext>
            </a:extLst>
          </p:cNvPr>
          <p:cNvSpPr>
            <a:spLocks noGrp="1"/>
          </p:cNvSpPr>
          <p:nvPr>
            <p:ph type="body" sz="quarter" idx="11"/>
          </p:nvPr>
        </p:nvSpPr>
        <p:spPr/>
        <p:txBody>
          <a:bodyPr/>
          <a:lstStyle/>
          <a:p>
            <a:endParaRPr lang="de-DE" dirty="0"/>
          </a:p>
        </p:txBody>
      </p:sp>
      <p:pic>
        <p:nvPicPr>
          <p:cNvPr id="4" name="Grafik 3">
            <a:extLst>
              <a:ext uri="{FF2B5EF4-FFF2-40B4-BE49-F238E27FC236}">
                <a16:creationId xmlns:a16="http://schemas.microsoft.com/office/drawing/2014/main" id="{DF1036E6-1355-4132-8C40-BFE8B2A3AE52}"/>
              </a:ext>
            </a:extLst>
          </p:cNvPr>
          <p:cNvPicPr>
            <a:picLocks noChangeAspect="1"/>
          </p:cNvPicPr>
          <p:nvPr/>
        </p:nvPicPr>
        <p:blipFill rotWithShape="1">
          <a:blip r:embed="rId3">
            <a:extLst>
              <a:ext uri="{28A0092B-C50C-407E-A947-70E740481C1C}">
                <a14:useLocalDpi xmlns:a14="http://schemas.microsoft.com/office/drawing/2010/main" val="0"/>
              </a:ext>
            </a:extLst>
          </a:blip>
          <a:srcRect t="9948"/>
          <a:stretch/>
        </p:blipFill>
        <p:spPr>
          <a:xfrm>
            <a:off x="924261" y="1982198"/>
            <a:ext cx="5544818" cy="2110154"/>
          </a:xfrm>
          <a:prstGeom prst="rect">
            <a:avLst/>
          </a:prstGeom>
        </p:spPr>
      </p:pic>
      <p:pic>
        <p:nvPicPr>
          <p:cNvPr id="5" name="Grafik 4">
            <a:extLst>
              <a:ext uri="{FF2B5EF4-FFF2-40B4-BE49-F238E27FC236}">
                <a16:creationId xmlns:a16="http://schemas.microsoft.com/office/drawing/2014/main" id="{23401DF7-0DA4-460A-AC79-CDAA9FCB7AF7}"/>
              </a:ext>
            </a:extLst>
          </p:cNvPr>
          <p:cNvPicPr>
            <a:picLocks noChangeAspect="1"/>
          </p:cNvPicPr>
          <p:nvPr/>
        </p:nvPicPr>
        <p:blipFill>
          <a:blip r:embed="rId4"/>
          <a:stretch>
            <a:fillRect/>
          </a:stretch>
        </p:blipFill>
        <p:spPr>
          <a:xfrm>
            <a:off x="6903132" y="1982198"/>
            <a:ext cx="1828799" cy="3144643"/>
          </a:xfrm>
          <a:prstGeom prst="rect">
            <a:avLst/>
          </a:prstGeom>
        </p:spPr>
      </p:pic>
      <p:sp>
        <p:nvSpPr>
          <p:cNvPr id="6" name="Rechteck 5">
            <a:extLst>
              <a:ext uri="{FF2B5EF4-FFF2-40B4-BE49-F238E27FC236}">
                <a16:creationId xmlns:a16="http://schemas.microsoft.com/office/drawing/2014/main" id="{25439081-3230-43CB-B6D0-1689DC11CBFE}"/>
              </a:ext>
            </a:extLst>
          </p:cNvPr>
          <p:cNvSpPr/>
          <p:nvPr/>
        </p:nvSpPr>
        <p:spPr>
          <a:xfrm>
            <a:off x="924261" y="4165943"/>
            <a:ext cx="1941557" cy="369332"/>
          </a:xfrm>
          <a:prstGeom prst="rect">
            <a:avLst/>
          </a:prstGeom>
        </p:spPr>
        <p:txBody>
          <a:bodyPr wrap="none">
            <a:spAutoFit/>
          </a:bodyPr>
          <a:lstStyle/>
          <a:p>
            <a:r>
              <a:rPr lang="de-DE" dirty="0">
                <a:solidFill>
                  <a:srgbClr val="457830"/>
                </a:solidFill>
                <a:latin typeface="TimesNewRomanPSMT"/>
              </a:rPr>
              <a:t>Doppelschwänze</a:t>
            </a:r>
            <a:endParaRPr lang="de-DE" dirty="0">
              <a:solidFill>
                <a:srgbClr val="457830"/>
              </a:solidFill>
            </a:endParaRPr>
          </a:p>
        </p:txBody>
      </p:sp>
      <p:sp>
        <p:nvSpPr>
          <p:cNvPr id="7" name="Rechteck 6">
            <a:extLst>
              <a:ext uri="{FF2B5EF4-FFF2-40B4-BE49-F238E27FC236}">
                <a16:creationId xmlns:a16="http://schemas.microsoft.com/office/drawing/2014/main" id="{D7A6EBA9-268C-4AC3-A6A8-88CA3DC0E63C}"/>
              </a:ext>
            </a:extLst>
          </p:cNvPr>
          <p:cNvSpPr/>
          <p:nvPr/>
        </p:nvSpPr>
        <p:spPr>
          <a:xfrm>
            <a:off x="6940609" y="5126841"/>
            <a:ext cx="1274708" cy="369332"/>
          </a:xfrm>
          <a:prstGeom prst="rect">
            <a:avLst/>
          </a:prstGeom>
        </p:spPr>
        <p:txBody>
          <a:bodyPr wrap="none">
            <a:spAutoFit/>
          </a:bodyPr>
          <a:lstStyle/>
          <a:p>
            <a:r>
              <a:rPr lang="de-DE" dirty="0" err="1">
                <a:solidFill>
                  <a:srgbClr val="457830"/>
                </a:solidFill>
                <a:latin typeface="TimesNewRomanPSMT"/>
              </a:rPr>
              <a:t>Beintastler</a:t>
            </a:r>
            <a:endParaRPr lang="de-DE" dirty="0">
              <a:solidFill>
                <a:srgbClr val="457830"/>
              </a:solidFill>
            </a:endParaRPr>
          </a:p>
        </p:txBody>
      </p:sp>
      <p:pic>
        <p:nvPicPr>
          <p:cNvPr id="8" name="Grafik 7">
            <a:extLst>
              <a:ext uri="{FF2B5EF4-FFF2-40B4-BE49-F238E27FC236}">
                <a16:creationId xmlns:a16="http://schemas.microsoft.com/office/drawing/2014/main" id="{3230C40F-612A-40EB-8613-6219D7178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7692" y="2868160"/>
            <a:ext cx="3244607" cy="2269150"/>
          </a:xfrm>
          <a:prstGeom prst="rect">
            <a:avLst/>
          </a:prstGeom>
        </p:spPr>
      </p:pic>
      <p:pic>
        <p:nvPicPr>
          <p:cNvPr id="9" name="Grafik 8">
            <a:extLst>
              <a:ext uri="{FF2B5EF4-FFF2-40B4-BE49-F238E27FC236}">
                <a16:creationId xmlns:a16="http://schemas.microsoft.com/office/drawing/2014/main" id="{9136AC22-6048-4A3A-9A1D-F755CFE92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092412" y="6519261"/>
            <a:ext cx="3306673" cy="1580852"/>
          </a:xfrm>
          <a:prstGeom prst="rect">
            <a:avLst/>
          </a:prstGeom>
        </p:spPr>
      </p:pic>
      <p:sp>
        <p:nvSpPr>
          <p:cNvPr id="10" name="Rechteck 9">
            <a:extLst>
              <a:ext uri="{FF2B5EF4-FFF2-40B4-BE49-F238E27FC236}">
                <a16:creationId xmlns:a16="http://schemas.microsoft.com/office/drawing/2014/main" id="{3E600226-83C3-4A11-9109-37E36C91D724}"/>
              </a:ext>
            </a:extLst>
          </p:cNvPr>
          <p:cNvSpPr/>
          <p:nvPr/>
        </p:nvSpPr>
        <p:spPr>
          <a:xfrm>
            <a:off x="9165984" y="5177865"/>
            <a:ext cx="1544012" cy="369332"/>
          </a:xfrm>
          <a:prstGeom prst="rect">
            <a:avLst/>
          </a:prstGeom>
        </p:spPr>
        <p:txBody>
          <a:bodyPr wrap="none">
            <a:spAutoFit/>
          </a:bodyPr>
          <a:lstStyle/>
          <a:p>
            <a:r>
              <a:rPr lang="de-DE" dirty="0">
                <a:solidFill>
                  <a:srgbClr val="457830"/>
                </a:solidFill>
                <a:latin typeface="TimesNewRomanPSMT"/>
              </a:rPr>
              <a:t>Gletscherfloh</a:t>
            </a:r>
            <a:endParaRPr lang="de-DE" dirty="0">
              <a:solidFill>
                <a:srgbClr val="457830"/>
              </a:solidFill>
            </a:endParaRPr>
          </a:p>
        </p:txBody>
      </p:sp>
      <p:sp>
        <p:nvSpPr>
          <p:cNvPr id="11" name="Rechteck 10">
            <a:extLst>
              <a:ext uri="{FF2B5EF4-FFF2-40B4-BE49-F238E27FC236}">
                <a16:creationId xmlns:a16="http://schemas.microsoft.com/office/drawing/2014/main" id="{AF1C7C28-3885-40E9-BC5E-46151618B10C}"/>
              </a:ext>
            </a:extLst>
          </p:cNvPr>
          <p:cNvSpPr/>
          <p:nvPr/>
        </p:nvSpPr>
        <p:spPr>
          <a:xfrm>
            <a:off x="7927864" y="9004309"/>
            <a:ext cx="1608133" cy="369332"/>
          </a:xfrm>
          <a:prstGeom prst="rect">
            <a:avLst/>
          </a:prstGeom>
        </p:spPr>
        <p:txBody>
          <a:bodyPr wrap="none">
            <a:spAutoFit/>
          </a:bodyPr>
          <a:lstStyle/>
          <a:p>
            <a:r>
              <a:rPr lang="de-DE" dirty="0">
                <a:solidFill>
                  <a:srgbClr val="457830"/>
                </a:solidFill>
                <a:latin typeface="TimesNewRomanPSMT"/>
              </a:rPr>
              <a:t>Kugelspringer</a:t>
            </a:r>
            <a:endParaRPr lang="de-DE" dirty="0"/>
          </a:p>
        </p:txBody>
      </p:sp>
      <p:pic>
        <p:nvPicPr>
          <p:cNvPr id="12" name="Grafik 11">
            <a:extLst>
              <a:ext uri="{FF2B5EF4-FFF2-40B4-BE49-F238E27FC236}">
                <a16:creationId xmlns:a16="http://schemas.microsoft.com/office/drawing/2014/main" id="{EC677468-1696-4B16-97C4-0E067A0260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152" y="4816871"/>
            <a:ext cx="4602028" cy="2814762"/>
          </a:xfrm>
          <a:prstGeom prst="rect">
            <a:avLst/>
          </a:prstGeom>
        </p:spPr>
      </p:pic>
      <p:sp>
        <p:nvSpPr>
          <p:cNvPr id="13" name="Rechteck 12">
            <a:extLst>
              <a:ext uri="{FF2B5EF4-FFF2-40B4-BE49-F238E27FC236}">
                <a16:creationId xmlns:a16="http://schemas.microsoft.com/office/drawing/2014/main" id="{64C52109-5691-4B0B-94D1-BD09D8B223C2}"/>
              </a:ext>
            </a:extLst>
          </p:cNvPr>
          <p:cNvSpPr/>
          <p:nvPr/>
        </p:nvSpPr>
        <p:spPr>
          <a:xfrm>
            <a:off x="963152" y="7729499"/>
            <a:ext cx="1710725" cy="369332"/>
          </a:xfrm>
          <a:prstGeom prst="rect">
            <a:avLst/>
          </a:prstGeom>
        </p:spPr>
        <p:txBody>
          <a:bodyPr wrap="none">
            <a:spAutoFit/>
          </a:bodyPr>
          <a:lstStyle/>
          <a:p>
            <a:r>
              <a:rPr lang="de-DE" dirty="0">
                <a:solidFill>
                  <a:srgbClr val="457830"/>
                </a:solidFill>
                <a:latin typeface="TimesNewRomanPSMT"/>
              </a:rPr>
              <a:t>Felsenspringer</a:t>
            </a:r>
            <a:endParaRPr lang="de-DE" dirty="0"/>
          </a:p>
        </p:txBody>
      </p:sp>
      <p:sp>
        <p:nvSpPr>
          <p:cNvPr id="14" name="Rechteck 13">
            <a:extLst>
              <a:ext uri="{FF2B5EF4-FFF2-40B4-BE49-F238E27FC236}">
                <a16:creationId xmlns:a16="http://schemas.microsoft.com/office/drawing/2014/main" id="{406E3F27-1C68-4B56-936A-B3226E3A35C9}"/>
              </a:ext>
            </a:extLst>
          </p:cNvPr>
          <p:cNvSpPr/>
          <p:nvPr/>
        </p:nvSpPr>
        <p:spPr>
          <a:xfrm>
            <a:off x="279444" y="8098831"/>
            <a:ext cx="5103718" cy="707886"/>
          </a:xfrm>
          <a:prstGeom prst="rect">
            <a:avLst/>
          </a:prstGeom>
        </p:spPr>
        <p:txBody>
          <a:bodyPr wrap="square">
            <a:spAutoFit/>
          </a:bodyPr>
          <a:lstStyle/>
          <a:p>
            <a:r>
              <a:rPr lang="en-US" sz="2000" dirty="0"/>
              <a:t>Rock skipper </a:t>
            </a:r>
            <a:r>
              <a:rPr lang="en-US" sz="2000" dirty="0" err="1"/>
              <a:t>Machilis</a:t>
            </a:r>
            <a:r>
              <a:rPr lang="en-US" sz="2000" dirty="0"/>
              <a:t> </a:t>
            </a:r>
            <a:r>
              <a:rPr lang="en-US" sz="2000" dirty="0" err="1"/>
              <a:t>fuscistylis</a:t>
            </a:r>
            <a:r>
              <a:rPr lang="en-US" sz="2000" dirty="0"/>
              <a:t>: an example of inner-alpine ice age survival </a:t>
            </a:r>
            <a:endParaRPr lang="de-DE" sz="2000" dirty="0"/>
          </a:p>
        </p:txBody>
      </p:sp>
      <p:pic>
        <p:nvPicPr>
          <p:cNvPr id="15" name="Grafik 14">
            <a:extLst>
              <a:ext uri="{FF2B5EF4-FFF2-40B4-BE49-F238E27FC236}">
                <a16:creationId xmlns:a16="http://schemas.microsoft.com/office/drawing/2014/main" id="{F8559C15-A77F-499D-8380-39746188D1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88240" y="5713344"/>
            <a:ext cx="4544059" cy="3277057"/>
          </a:xfrm>
          <a:prstGeom prst="rect">
            <a:avLst/>
          </a:prstGeom>
        </p:spPr>
      </p:pic>
      <p:sp>
        <p:nvSpPr>
          <p:cNvPr id="16" name="Rechteck 15">
            <a:extLst>
              <a:ext uri="{FF2B5EF4-FFF2-40B4-BE49-F238E27FC236}">
                <a16:creationId xmlns:a16="http://schemas.microsoft.com/office/drawing/2014/main" id="{BD7F96F8-350E-472E-8738-11E553503C91}"/>
              </a:ext>
            </a:extLst>
          </p:cNvPr>
          <p:cNvSpPr/>
          <p:nvPr/>
        </p:nvSpPr>
        <p:spPr>
          <a:xfrm>
            <a:off x="9888113" y="9322580"/>
            <a:ext cx="3116687" cy="369332"/>
          </a:xfrm>
          <a:prstGeom prst="rect">
            <a:avLst/>
          </a:prstGeom>
        </p:spPr>
        <p:txBody>
          <a:bodyPr wrap="none">
            <a:spAutoFit/>
          </a:bodyPr>
          <a:lstStyle/>
          <a:p>
            <a:r>
              <a:rPr lang="de-DE" dirty="0"/>
              <a:t>Bildnachweise nicht vorhanden</a:t>
            </a:r>
          </a:p>
        </p:txBody>
      </p:sp>
    </p:spTree>
    <p:extLst>
      <p:ext uri="{BB962C8B-B14F-4D97-AF65-F5344CB8AC3E}">
        <p14:creationId xmlns:p14="http://schemas.microsoft.com/office/powerpoint/2010/main" val="2470576954"/>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2429</Words>
  <Application>Microsoft Office PowerPoint</Application>
  <PresentationFormat>Benutzerdefiniert</PresentationFormat>
  <Paragraphs>132</Paragraphs>
  <Slides>18</Slides>
  <Notes>15</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18</vt:i4>
      </vt:variant>
    </vt:vector>
  </HeadingPairs>
  <TitlesOfParts>
    <vt:vector size="28" baseType="lpstr">
      <vt:lpstr>Arial</vt:lpstr>
      <vt:lpstr>ArialMT</vt:lpstr>
      <vt:lpstr>Calibri</vt:lpstr>
      <vt:lpstr>Calibri Light</vt:lpstr>
      <vt:lpstr>Helvetica Neue</vt:lpstr>
      <vt:lpstr>Inter</vt:lpstr>
      <vt:lpstr>Roboto</vt:lpstr>
      <vt:lpstr>TimesNewRomanPSMT</vt:lpstr>
      <vt:lpstr>Univers LT Std</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Hoehna, Nicole (ANL)</dc:creator>
  <cp:lastModifiedBy>Reichhart, Susanne (ANL)</cp:lastModifiedBy>
  <cp:revision>262</cp:revision>
  <cp:lastPrinted>2020-09-15T14:51:59Z</cp:lastPrinted>
  <dcterms:modified xsi:type="dcterms:W3CDTF">2024-05-27T07:32:17Z</dcterms:modified>
</cp:coreProperties>
</file>